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4"/>
  </p:notesMasterIdLst>
  <p:sldIdLst>
    <p:sldId id="260" r:id="rId2"/>
    <p:sldId id="288" r:id="rId3"/>
    <p:sldId id="259" r:id="rId4"/>
    <p:sldId id="281" r:id="rId5"/>
    <p:sldId id="283" r:id="rId6"/>
    <p:sldId id="284" r:id="rId7"/>
    <p:sldId id="285" r:id="rId8"/>
    <p:sldId id="287" r:id="rId9"/>
    <p:sldId id="290" r:id="rId10"/>
    <p:sldId id="292" r:id="rId11"/>
    <p:sldId id="315" r:id="rId12"/>
    <p:sldId id="299" r:id="rId13"/>
    <p:sldId id="314" r:id="rId14"/>
    <p:sldId id="291" r:id="rId15"/>
    <p:sldId id="304" r:id="rId16"/>
    <p:sldId id="306" r:id="rId17"/>
    <p:sldId id="293" r:id="rId18"/>
    <p:sldId id="307" r:id="rId19"/>
    <p:sldId id="309" r:id="rId20"/>
    <p:sldId id="310" r:id="rId21"/>
    <p:sldId id="312" r:id="rId22"/>
    <p:sldId id="316" r:id="rId23"/>
  </p:sldIdLst>
  <p:sldSz cx="9144000" cy="6858000" type="screen4x3"/>
  <p:notesSz cx="7104063" cy="102346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71" autoAdjust="0"/>
    <p:restoredTop sz="96270" autoAdjust="0"/>
  </p:normalViewPr>
  <p:slideViewPr>
    <p:cSldViewPr snapToGrid="0">
      <p:cViewPr varScale="1">
        <p:scale>
          <a:sx n="115" d="100"/>
          <a:sy n="115" d="100"/>
        </p:scale>
        <p:origin x="17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4663" tIns="47332" rIns="94663" bIns="47332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4663" tIns="47332" rIns="94663" bIns="47332" rtlCol="0"/>
          <a:lstStyle>
            <a:lvl1pPr algn="r">
              <a:defRPr sz="1200"/>
            </a:lvl1pPr>
          </a:lstStyle>
          <a:p>
            <a:fld id="{F0ADD128-62CC-43F3-A1A4-B86E1DADC184}" type="datetimeFigureOut">
              <a:rPr lang="ko-KR" altLang="en-US" smtClean="0"/>
              <a:t>2021-03-14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63" tIns="47332" rIns="94663" bIns="47332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10407" y="4925409"/>
            <a:ext cx="5683250" cy="4029878"/>
          </a:xfrm>
          <a:prstGeom prst="rect">
            <a:avLst/>
          </a:prstGeom>
        </p:spPr>
        <p:txBody>
          <a:bodyPr vert="horz" lIns="94663" tIns="47332" rIns="94663" bIns="47332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2" y="9721107"/>
            <a:ext cx="3078427" cy="513507"/>
          </a:xfrm>
          <a:prstGeom prst="rect">
            <a:avLst/>
          </a:prstGeom>
        </p:spPr>
        <p:txBody>
          <a:bodyPr vert="horz" lIns="94663" tIns="47332" rIns="94663" bIns="47332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</p:spPr>
        <p:txBody>
          <a:bodyPr vert="horz" lIns="94663" tIns="47332" rIns="94663" bIns="47332" rtlCol="0" anchor="b"/>
          <a:lstStyle>
            <a:lvl1pPr algn="r">
              <a:defRPr sz="1200"/>
            </a:lvl1pPr>
          </a:lstStyle>
          <a:p>
            <a:fld id="{76FBD109-EF12-46E1-BA1A-7C6EF76B4BE5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1052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BD109-EF12-46E1-BA1A-7C6EF76B4BE5}" type="slidenum">
              <a:rPr lang="ko-KR" altLang="en-US" smtClean="0"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48387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BD109-EF12-46E1-BA1A-7C6EF76B4BE5}" type="slidenum">
              <a:rPr lang="ko-KR" altLang="en-US" smtClean="0"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1107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BD109-EF12-46E1-BA1A-7C6EF76B4BE5}" type="slidenum">
              <a:rPr lang="ko-KR" altLang="en-US" smtClean="0"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80293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BD109-EF12-46E1-BA1A-7C6EF76B4BE5}" type="slidenum">
              <a:rPr lang="ko-KR" altLang="en-US" smtClean="0"/>
              <a:t>16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71942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599" y="2224719"/>
            <a:ext cx="7886700" cy="455271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4" name="직사각형 3"/>
          <p:cNvSpPr/>
          <p:nvPr userDrawn="1"/>
        </p:nvSpPr>
        <p:spPr>
          <a:xfrm>
            <a:off x="7670561" y="4924375"/>
            <a:ext cx="11464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b="1" dirty="0" smtClean="0">
                <a:solidFill>
                  <a:schemeClr val="tx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가입심사팀</a:t>
            </a:r>
            <a:endParaRPr lang="en-US" altLang="ko-KR" sz="1600" b="1" dirty="0">
              <a:solidFill>
                <a:schemeClr val="tx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AutoShape 23"/>
          <p:cNvSpPr>
            <a:spLocks noChangeArrowheads="1"/>
          </p:cNvSpPr>
          <p:nvPr userDrawn="1"/>
        </p:nvSpPr>
        <p:spPr bwMode="auto">
          <a:xfrm>
            <a:off x="7903675" y="219582"/>
            <a:ext cx="1051769" cy="216024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28575" algn="ctr">
            <a:solidFill>
              <a:schemeClr val="bg1"/>
            </a:solidFill>
            <a:round/>
            <a:headEnd/>
            <a:tailEnd/>
          </a:ln>
        </p:spPr>
        <p:txBody>
          <a:bodyPr lIns="47691" tIns="47691" rIns="47691" bIns="47691" anchor="ctr"/>
          <a:lstStyle>
            <a:lvl1pPr defTabSz="931863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931863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931863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931863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931863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</a:pPr>
            <a:r>
              <a:rPr kumimoji="0" lang="ko-KR" altLang="en-US" sz="10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사내교육용</a:t>
            </a:r>
            <a:endParaRPr kumimoji="0" lang="ko-KR" altLang="en-US" sz="10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40044" y="6444145"/>
            <a:ext cx="51555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※ </a:t>
            </a:r>
            <a:r>
              <a:rPr lang="ko-KR" altLang="en-US" sz="1100" b="1" dirty="0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본 자료는 사내교육 및 커뮤니케이션용 자료이므로</a:t>
            </a:r>
            <a:r>
              <a:rPr lang="en-US" altLang="ko-KR" sz="1100" b="1" dirty="0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100" b="1" dirty="0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외부유출을 엄격히 금합니다</a:t>
            </a:r>
            <a:r>
              <a:rPr lang="en-US" altLang="ko-KR" sz="1100" b="1" dirty="0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100" b="1" dirty="0">
              <a:solidFill>
                <a:srgbClr val="C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63038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3"/>
          <p:cNvSpPr>
            <a:spLocks noChangeArrowheads="1"/>
          </p:cNvSpPr>
          <p:nvPr userDrawn="1"/>
        </p:nvSpPr>
        <p:spPr bwMode="auto">
          <a:xfrm>
            <a:off x="7903675" y="219582"/>
            <a:ext cx="1051769" cy="216024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28575" algn="ctr">
            <a:solidFill>
              <a:schemeClr val="bg1"/>
            </a:solidFill>
            <a:round/>
            <a:headEnd/>
            <a:tailEnd/>
          </a:ln>
        </p:spPr>
        <p:txBody>
          <a:bodyPr lIns="47691" tIns="47691" rIns="47691" bIns="47691" anchor="ctr"/>
          <a:lstStyle>
            <a:lvl1pPr defTabSz="931863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931863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931863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931863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931863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</a:pPr>
            <a:r>
              <a:rPr kumimoji="0" lang="ko-KR" altLang="en-US" sz="10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사내교육용</a:t>
            </a:r>
            <a:endParaRPr kumimoji="0" lang="ko-KR" altLang="en-US" sz="10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65576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2775046"/>
            <a:ext cx="7886700" cy="480909"/>
          </a:xfrm>
          <a:prstGeom prst="rect">
            <a:avLst/>
          </a:prstGeom>
        </p:spPr>
        <p:txBody>
          <a:bodyPr anchor="ctr"/>
          <a:lstStyle>
            <a:lvl1pPr algn="ctr">
              <a:defRPr sz="3200" b="1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AutoShape 23"/>
          <p:cNvSpPr>
            <a:spLocks noChangeArrowheads="1"/>
          </p:cNvSpPr>
          <p:nvPr userDrawn="1"/>
        </p:nvSpPr>
        <p:spPr bwMode="auto">
          <a:xfrm>
            <a:off x="7903675" y="219582"/>
            <a:ext cx="1051769" cy="216024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28575" algn="ctr">
            <a:solidFill>
              <a:schemeClr val="bg1"/>
            </a:solidFill>
            <a:round/>
            <a:headEnd/>
            <a:tailEnd/>
          </a:ln>
        </p:spPr>
        <p:txBody>
          <a:bodyPr lIns="47691" tIns="47691" rIns="47691" bIns="47691" anchor="ctr"/>
          <a:lstStyle>
            <a:lvl1pPr defTabSz="931863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931863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931863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931863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931863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</a:pPr>
            <a:r>
              <a:rPr kumimoji="0" lang="ko-KR" altLang="en-US" sz="10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사내교육용</a:t>
            </a:r>
            <a:endParaRPr kumimoji="0" lang="ko-KR" altLang="en-US" sz="10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04549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2748" y="191831"/>
            <a:ext cx="6782074" cy="365547"/>
          </a:xfrm>
          <a:prstGeom prst="rect">
            <a:avLst/>
          </a:prstGeom>
        </p:spPr>
        <p:txBody>
          <a:bodyPr anchor="ctr"/>
          <a:lstStyle>
            <a:lvl1pPr>
              <a:defRPr sz="2000" b="1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7053448" y="6505039"/>
            <a:ext cx="2032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3D549AB6-A7D8-4C82-AE42-F31F970DDC2A}" type="slidenum">
              <a:rPr lang="ko-KR" altLang="en-US" sz="1200" b="1" i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pPr algn="r"/>
              <a:t>‹#›</a:t>
            </a:fld>
            <a:endParaRPr lang="ko-KR" altLang="en-US" sz="1200" b="1" i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" name="AutoShape 23"/>
          <p:cNvSpPr>
            <a:spLocks noChangeArrowheads="1"/>
          </p:cNvSpPr>
          <p:nvPr userDrawn="1"/>
        </p:nvSpPr>
        <p:spPr bwMode="auto">
          <a:xfrm>
            <a:off x="7502101" y="514648"/>
            <a:ext cx="1051769" cy="216024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28575" algn="ctr">
            <a:solidFill>
              <a:schemeClr val="bg1"/>
            </a:solidFill>
            <a:round/>
            <a:headEnd/>
            <a:tailEnd/>
          </a:ln>
        </p:spPr>
        <p:txBody>
          <a:bodyPr lIns="47691" tIns="47691" rIns="47691" bIns="47691" anchor="ctr"/>
          <a:lstStyle>
            <a:lvl1pPr defTabSz="931863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931863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931863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931863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931863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</a:pPr>
            <a:r>
              <a:rPr kumimoji="0" lang="ko-KR" altLang="en-US" sz="10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사내교육용</a:t>
            </a:r>
            <a:endParaRPr kumimoji="0" lang="ko-KR" altLang="en-US" sz="10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90900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8663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2" r:id="rId2"/>
    <p:sldLayoutId id="2147483670" r:id="rId3"/>
    <p:sldLayoutId id="2147483669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3" Type="http://schemas.openxmlformats.org/officeDocument/2006/relationships/image" Target="../media/image19.png"/><Relationship Id="rId7" Type="http://schemas.openxmlformats.org/officeDocument/2006/relationships/image" Target="../media/image12.png"/><Relationship Id="rId12" Type="http://schemas.openxmlformats.org/officeDocument/2006/relationships/image" Target="../media/image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72668" y="2224719"/>
            <a:ext cx="5697072" cy="455271"/>
          </a:xfrm>
        </p:spPr>
        <p:txBody>
          <a:bodyPr/>
          <a:lstStyle/>
          <a:p>
            <a:r>
              <a:rPr lang="ko-KR" altLang="en-US" dirty="0" smtClean="0"/>
              <a:t>스마트폰청약</a:t>
            </a:r>
            <a:r>
              <a:rPr lang="en-US" altLang="ko-KR" dirty="0" smtClean="0"/>
              <a:t>(ezOn)</a:t>
            </a:r>
            <a:r>
              <a:rPr lang="ko-KR" altLang="en-US" dirty="0" smtClean="0"/>
              <a:t>시스템의 이해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336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스마트폰청약</a:t>
            </a:r>
            <a:r>
              <a:rPr lang="en-US" altLang="ko-KR" dirty="0" smtClean="0"/>
              <a:t>(ezOn)</a:t>
            </a:r>
            <a:r>
              <a:rPr lang="ko-KR" altLang="en-US" dirty="0" smtClean="0"/>
              <a:t>시스템의 이해</a:t>
            </a:r>
            <a:endParaRPr lang="ko-KR" altLang="en-US" dirty="0"/>
          </a:p>
        </p:txBody>
      </p:sp>
      <p:grpSp>
        <p:nvGrpSpPr>
          <p:cNvPr id="21" name="그룹 20"/>
          <p:cNvGrpSpPr/>
          <p:nvPr/>
        </p:nvGrpSpPr>
        <p:grpSpPr>
          <a:xfrm>
            <a:off x="410855" y="1162734"/>
            <a:ext cx="8314777" cy="2597070"/>
            <a:chOff x="410855" y="1162734"/>
            <a:chExt cx="8314777" cy="2597070"/>
          </a:xfrm>
        </p:grpSpPr>
        <p:cxnSp>
          <p:nvCxnSpPr>
            <p:cNvPr id="3" name="직선 연결선 2"/>
            <p:cNvCxnSpPr/>
            <p:nvPr/>
          </p:nvCxnSpPr>
          <p:spPr>
            <a:xfrm>
              <a:off x="789330" y="1803415"/>
              <a:ext cx="7936302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대각선 방향의 모서리가 둥근 사각형 3"/>
            <p:cNvSpPr/>
            <p:nvPr/>
          </p:nvSpPr>
          <p:spPr>
            <a:xfrm>
              <a:off x="418369" y="2114215"/>
              <a:ext cx="8307263" cy="1645589"/>
            </a:xfrm>
            <a:prstGeom prst="round2DiagRect">
              <a:avLst>
                <a:gd name="adj1" fmla="val 12513"/>
                <a:gd name="adj2" fmla="val 0"/>
              </a:avLst>
            </a:prstGeom>
            <a:solidFill>
              <a:schemeClr val="bg1"/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76179" y="2244511"/>
              <a:ext cx="7677479" cy="13849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330325" eaLnBrk="0" hangingPunct="0">
                <a:lnSpc>
                  <a:spcPct val="150000"/>
                </a:lnSpc>
              </a:pP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e</a:t>
              </a:r>
              <a:r>
                <a:rPr lang="ko-KR" altLang="en-US" sz="12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知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On </a:t>
              </a:r>
              <a:r>
                <a:rPr lang="ko-KR" altLang="en-US" sz="12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시스템은 컨설턴트와 고객이 시간</a:t>
              </a:r>
              <a:r>
                <a:rPr lang="en-US" altLang="ko-KR" sz="12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12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공간</a:t>
              </a:r>
              <a:r>
                <a:rPr lang="en-US" altLang="ko-KR" sz="12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12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환경의 제약없이 최적의 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보장 제안을 스마트폰을 통해</a:t>
              </a:r>
              <a:r>
                <a:rPr lang="en-US" altLang="ko-KR" sz="12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쉽고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빠르게 </a:t>
              </a:r>
              <a:endParaRPr lang="en-US" altLang="ko-KR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defTabSz="1330325" eaLnBrk="0" hangingPunct="0">
                <a:lnSpc>
                  <a:spcPct val="150000"/>
                </a:lnSpc>
              </a:pP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전달하고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확인해서 </a:t>
              </a:r>
              <a:r>
                <a:rPr lang="ko-KR" altLang="en-US" sz="12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선택할 수 있도록 지원하는 최적의 청약 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시스템이라는 의미를 담고 있어요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.</a:t>
              </a:r>
            </a:p>
            <a:p>
              <a:pPr defTabSz="1330325" eaLnBrk="0" hangingPunct="0">
                <a:lnSpc>
                  <a:spcPct val="150000"/>
                </a:lnSpc>
              </a:pP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지금까지는 청약서를 출력해서 준비하거나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태블릿을 활용해서 청약을 하더라도 반드시 고객을 직접 만나서 자필서명을</a:t>
              </a:r>
              <a:endParaRPr lang="en-US" altLang="ko-KR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defTabSz="1330325" eaLnBrk="0" hangingPunct="0">
                <a:lnSpc>
                  <a:spcPct val="150000"/>
                </a:lnSpc>
              </a:pP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받아야 했지만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앞으로는 스마트폰청약시스템을 통해 컨설턴트가 청약서를 고객의 스마트폰으로 직접 발송하면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,</a:t>
              </a:r>
            </a:p>
            <a:p>
              <a:pPr defTabSz="1330325" eaLnBrk="0" hangingPunct="0">
                <a:lnSpc>
                  <a:spcPct val="150000"/>
                </a:lnSpc>
              </a:pPr>
              <a:r>
                <a:rPr lang="ko-KR" altLang="en-US" sz="1200" kern="0" dirty="0" smtClean="0">
                  <a:solidFill>
                    <a:srgbClr val="C00000"/>
                  </a:solidFill>
                  <a:latin typeface="나눔고딕" pitchFamily="50" charset="-127"/>
                  <a:ea typeface="나눔고딕" pitchFamily="50" charset="-127"/>
                </a:rPr>
                <a:t>고객이 스마트폰에서 청약 내용을 바로 확인하고</a:t>
              </a:r>
              <a:r>
                <a:rPr lang="en-US" altLang="ko-KR" sz="1200" kern="0" dirty="0" smtClean="0">
                  <a:solidFill>
                    <a:srgbClr val="C00000"/>
                  </a:solidFill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1200" kern="0" dirty="0" smtClean="0">
                  <a:solidFill>
                    <a:srgbClr val="C00000"/>
                  </a:solidFill>
                  <a:latin typeface="나눔고딕" pitchFamily="50" charset="-127"/>
                  <a:ea typeface="나눔고딕" pitchFamily="50" charset="-127"/>
                </a:rPr>
                <a:t>고지와 전자서명을 이행해서 바로 청약을 마무리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할 수 있답니다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.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 </a:t>
              </a:r>
              <a:endParaRPr lang="ko-KR" altLang="en-US" sz="12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888550" y="1351436"/>
              <a:ext cx="674927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b="1" dirty="0" smtClean="0">
                  <a:solidFill>
                    <a:sysClr val="windowText" lastClr="000000"/>
                  </a:solidFill>
                  <a:latin typeface="나눔고딕" pitchFamily="50" charset="-127"/>
                  <a:ea typeface="나눔고딕" pitchFamily="50" charset="-127"/>
                </a:rPr>
                <a:t>스마트폰청약</a:t>
              </a:r>
              <a:r>
                <a:rPr lang="en-US" altLang="ko-KR" b="1" dirty="0" smtClean="0">
                  <a:solidFill>
                    <a:sysClr val="windowText" lastClr="000000"/>
                  </a:solidFill>
                  <a:latin typeface="나눔고딕" pitchFamily="50" charset="-127"/>
                  <a:ea typeface="나눔고딕" pitchFamily="50" charset="-127"/>
                </a:rPr>
                <a:t>(ezOn)</a:t>
              </a:r>
              <a:r>
                <a:rPr lang="ko-KR" altLang="en-US" b="1" dirty="0" smtClean="0">
                  <a:solidFill>
                    <a:sysClr val="windowText" lastClr="000000"/>
                  </a:solidFill>
                  <a:latin typeface="나눔고딕" pitchFamily="50" charset="-127"/>
                  <a:ea typeface="나눔고딕" pitchFamily="50" charset="-127"/>
                </a:rPr>
                <a:t>시스템에 대해서 알기 쉽게 설명해 주세요</a:t>
              </a:r>
              <a:r>
                <a:rPr lang="en-US" altLang="ko-KR" b="1" dirty="0" smtClean="0">
                  <a:solidFill>
                    <a:sysClr val="windowText" lastClr="000000"/>
                  </a:solidFill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b="1" dirty="0">
                <a:solidFill>
                  <a:sysClr val="windowText" lastClr="000000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8489990" y="1285844"/>
              <a:ext cx="235642" cy="492443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altLang="ko-KR" sz="3200" b="1" i="1" dirty="0" smtClean="0">
                  <a:ln w="1905"/>
                  <a:solidFill>
                    <a:srgbClr val="92D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Y헤드라인M" pitchFamily="18" charset="-127"/>
                  <a:ea typeface="HY헤드라인M" pitchFamily="18" charset="-127"/>
                </a:rPr>
                <a:t>1</a:t>
              </a:r>
              <a:endParaRPr lang="en-US" altLang="ko-KR" sz="3200" b="1" i="1" cap="none" spc="0" dirty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410855" y="1798810"/>
              <a:ext cx="293350" cy="615553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ko-KR" sz="4000" b="1" i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Y헤드라인M" pitchFamily="18" charset="-127"/>
                  <a:ea typeface="HY헤드라인M" pitchFamily="18" charset="-127"/>
                </a:rPr>
                <a:t>A</a:t>
              </a:r>
              <a:endParaRPr lang="en-US" altLang="ko-KR" sz="4000" b="1" i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410855" y="1162734"/>
              <a:ext cx="293350" cy="615553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altLang="ko-KR" sz="4000" b="1" i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Y헤드라인M" pitchFamily="18" charset="-127"/>
                  <a:ea typeface="HY헤드라인M" pitchFamily="18" charset="-127"/>
                </a:rPr>
                <a:t>Q</a:t>
              </a:r>
              <a:endParaRPr lang="en-US" altLang="ko-KR" sz="3200" b="1" i="1" cap="none" spc="0" dirty="0">
                <a:ln w="1905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410855" y="3971200"/>
            <a:ext cx="8314777" cy="2597070"/>
            <a:chOff x="410855" y="1162734"/>
            <a:chExt cx="8314777" cy="2597070"/>
          </a:xfrm>
        </p:grpSpPr>
        <p:cxnSp>
          <p:nvCxnSpPr>
            <p:cNvPr id="23" name="직선 연결선 22"/>
            <p:cNvCxnSpPr/>
            <p:nvPr/>
          </p:nvCxnSpPr>
          <p:spPr>
            <a:xfrm>
              <a:off x="789330" y="1803415"/>
              <a:ext cx="7936302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대각선 방향의 모서리가 둥근 사각형 23"/>
            <p:cNvSpPr/>
            <p:nvPr/>
          </p:nvSpPr>
          <p:spPr>
            <a:xfrm>
              <a:off x="418369" y="2114215"/>
              <a:ext cx="8307263" cy="1645589"/>
            </a:xfrm>
            <a:prstGeom prst="round2DiagRect">
              <a:avLst>
                <a:gd name="adj1" fmla="val 12513"/>
                <a:gd name="adj2" fmla="val 0"/>
              </a:avLst>
            </a:prstGeom>
            <a:solidFill>
              <a:schemeClr val="bg1"/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76179" y="2244511"/>
              <a:ext cx="7677479" cy="135267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330325" eaLnBrk="0" hangingPunct="0">
                <a:lnSpc>
                  <a:spcPct val="150000"/>
                </a:lnSpc>
              </a:pPr>
              <a:r>
                <a:rPr lang="ko-KR" altLang="en-US" sz="12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고객은 코로나</a:t>
              </a:r>
              <a:r>
                <a:rPr lang="en-US" altLang="ko-KR" sz="12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19</a:t>
              </a:r>
              <a:r>
                <a:rPr lang="ko-KR" altLang="en-US" sz="12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로 불안할 필요없이</a:t>
              </a:r>
              <a:r>
                <a:rPr lang="en-US" altLang="ko-KR" sz="12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12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스마트폰을 통해 언제</a:t>
              </a:r>
              <a:r>
                <a:rPr lang="en-US" altLang="ko-KR" sz="12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·</a:t>
              </a:r>
              <a:r>
                <a:rPr lang="ko-KR" altLang="en-US" sz="12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어디서나 보험을 쉽게 가입할 수 있고</a:t>
              </a:r>
              <a:r>
                <a:rPr lang="en-US" altLang="ko-KR" sz="12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, </a:t>
              </a:r>
            </a:p>
            <a:p>
              <a:pPr defTabSz="1330325" eaLnBrk="0" hangingPunct="0">
                <a:lnSpc>
                  <a:spcPct val="150000"/>
                </a:lnSpc>
              </a:pPr>
              <a:r>
                <a:rPr lang="ko-KR" altLang="en-US" sz="12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컨설턴트는 고객과 대면해서 진행해야 하는 청약과 계약서류 교부를 스마트폰으로 대체할 수 있어 시간적</a:t>
              </a:r>
              <a:r>
                <a:rPr lang="en-US" altLang="ko-KR" sz="12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12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공간적인 </a:t>
              </a:r>
              <a:endParaRPr lang="en-US" altLang="ko-KR" sz="12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defTabSz="1330325" eaLnBrk="0" hangingPunct="0">
                <a:lnSpc>
                  <a:spcPct val="150000"/>
                </a:lnSpc>
              </a:pPr>
              <a:r>
                <a:rPr lang="ko-KR" altLang="en-US" sz="12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제약과 불편이 해소될 수 있어 더욱 효율적인 영업활동이 가능하게 됩니다</a:t>
              </a:r>
              <a:r>
                <a:rPr lang="en-US" altLang="ko-KR" sz="12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.</a:t>
              </a:r>
            </a:p>
            <a:p>
              <a:pPr defTabSz="1330325" eaLnBrk="0" hangingPunct="0">
                <a:lnSpc>
                  <a:spcPct val="150000"/>
                </a:lnSpc>
              </a:pPr>
              <a:r>
                <a:rPr lang="ko-KR" altLang="en-US" sz="12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고객인증</a:t>
              </a:r>
              <a:r>
                <a:rPr lang="en-US" altLang="ko-KR" sz="12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/</a:t>
              </a:r>
              <a:r>
                <a:rPr lang="ko-KR" altLang="en-US" sz="12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전자서명을 통한 청약과 스마트폰을 통한 계약서류 교부이력 저장관리로 금융소비자보호법의 본격 시행에 맞춰 </a:t>
              </a:r>
              <a:r>
                <a:rPr lang="ko-KR" altLang="en-US" sz="1200" kern="0" dirty="0">
                  <a:solidFill>
                    <a:srgbClr val="C00000"/>
                  </a:solidFill>
                  <a:latin typeface="나눔고딕" pitchFamily="50" charset="-127"/>
                  <a:ea typeface="나눔고딕" pitchFamily="50" charset="-127"/>
                </a:rPr>
                <a:t>컨설턴트 보호가 가능해진다는 점은 경쟁사보다 한층 앞선 우리 회사만의 매력</a:t>
              </a:r>
              <a:r>
                <a:rPr lang="ko-KR" altLang="en-US" sz="12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이라고 자신있게 소개하고 싶네요</a:t>
              </a:r>
              <a:r>
                <a:rPr lang="en-US" altLang="ko-KR" sz="12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. 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^^</a:t>
              </a:r>
              <a:endParaRPr lang="en-US" altLang="ko-KR" sz="12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888550" y="1351436"/>
              <a:ext cx="674927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b="1" dirty="0" smtClean="0">
                  <a:solidFill>
                    <a:sysClr val="windowText" lastClr="000000"/>
                  </a:solidFill>
                  <a:latin typeface="나눔고딕" pitchFamily="50" charset="-127"/>
                  <a:ea typeface="나눔고딕" pitchFamily="50" charset="-127"/>
                </a:rPr>
                <a:t>ezOn</a:t>
              </a:r>
              <a:r>
                <a:rPr lang="ko-KR" altLang="en-US" b="1" dirty="0" smtClean="0">
                  <a:solidFill>
                    <a:sysClr val="windowText" lastClr="000000"/>
                  </a:solidFill>
                  <a:latin typeface="나눔고딕" pitchFamily="50" charset="-127"/>
                  <a:ea typeface="나눔고딕" pitchFamily="50" charset="-127"/>
                </a:rPr>
                <a:t>시스템을 </a:t>
              </a:r>
              <a:r>
                <a:rPr lang="ko-KR" altLang="en-US" b="1" dirty="0">
                  <a:solidFill>
                    <a:sysClr val="windowText" lastClr="000000"/>
                  </a:solidFill>
                  <a:latin typeface="나눔고딕" pitchFamily="50" charset="-127"/>
                  <a:ea typeface="나눔고딕" pitchFamily="50" charset="-127"/>
                </a:rPr>
                <a:t>활용하면 어떤 좋은 점이 있나요</a:t>
              </a:r>
              <a:r>
                <a:rPr lang="en-US" altLang="ko-KR" b="1" dirty="0">
                  <a:solidFill>
                    <a:sysClr val="windowText" lastClr="000000"/>
                  </a:solidFill>
                  <a:latin typeface="나눔고딕" pitchFamily="50" charset="-127"/>
                  <a:ea typeface="나눔고딕" pitchFamily="50" charset="-127"/>
                </a:rPr>
                <a:t>?</a:t>
              </a: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8489990" y="1285844"/>
              <a:ext cx="235642" cy="492443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altLang="ko-KR" sz="3200" b="1" i="1" dirty="0" smtClean="0">
                  <a:ln w="1905"/>
                  <a:solidFill>
                    <a:srgbClr val="92D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Y헤드라인M" pitchFamily="18" charset="-127"/>
                  <a:ea typeface="HY헤드라인M" pitchFamily="18" charset="-127"/>
                </a:rPr>
                <a:t>2</a:t>
              </a:r>
              <a:endParaRPr lang="en-US" altLang="ko-KR" sz="3200" b="1" i="1" cap="none" spc="0" dirty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410855" y="1798810"/>
              <a:ext cx="293350" cy="615553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ko-KR" sz="4000" b="1" i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Y헤드라인M" pitchFamily="18" charset="-127"/>
                  <a:ea typeface="HY헤드라인M" pitchFamily="18" charset="-127"/>
                </a:rPr>
                <a:t>A</a:t>
              </a:r>
              <a:endParaRPr lang="en-US" altLang="ko-KR" sz="4000" b="1" i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410855" y="1162734"/>
              <a:ext cx="293350" cy="615553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altLang="ko-KR" sz="4000" b="1" i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Y헤드라인M" pitchFamily="18" charset="-127"/>
                  <a:ea typeface="HY헤드라인M" pitchFamily="18" charset="-127"/>
                </a:rPr>
                <a:t>Q</a:t>
              </a:r>
              <a:endParaRPr lang="en-US" altLang="ko-KR" sz="3200" b="1" i="1" cap="none" spc="0" dirty="0">
                <a:ln w="1905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653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스마트폰청약</a:t>
            </a:r>
            <a:r>
              <a:rPr lang="en-US" altLang="ko-KR" dirty="0" smtClean="0"/>
              <a:t>(ezOn)</a:t>
            </a:r>
            <a:r>
              <a:rPr lang="ko-KR" altLang="en-US" dirty="0" smtClean="0"/>
              <a:t>시스템의 </a:t>
            </a:r>
            <a:r>
              <a:rPr lang="ko-KR" altLang="en-US" dirty="0" smtClean="0"/>
              <a:t>필요성</a:t>
            </a:r>
            <a:endParaRPr lang="ko-KR" altLang="en-US" dirty="0"/>
          </a:p>
        </p:txBody>
      </p:sp>
      <p:grpSp>
        <p:nvGrpSpPr>
          <p:cNvPr id="21" name="그룹 20"/>
          <p:cNvGrpSpPr/>
          <p:nvPr/>
        </p:nvGrpSpPr>
        <p:grpSpPr>
          <a:xfrm>
            <a:off x="410855" y="1162734"/>
            <a:ext cx="8314777" cy="2597070"/>
            <a:chOff x="410855" y="1162734"/>
            <a:chExt cx="8314777" cy="2597070"/>
          </a:xfrm>
        </p:grpSpPr>
        <p:cxnSp>
          <p:nvCxnSpPr>
            <p:cNvPr id="3" name="직선 연결선 2"/>
            <p:cNvCxnSpPr/>
            <p:nvPr/>
          </p:nvCxnSpPr>
          <p:spPr>
            <a:xfrm>
              <a:off x="789330" y="1803415"/>
              <a:ext cx="7936302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대각선 방향의 모서리가 둥근 사각형 3"/>
            <p:cNvSpPr/>
            <p:nvPr/>
          </p:nvSpPr>
          <p:spPr>
            <a:xfrm>
              <a:off x="418369" y="2114215"/>
              <a:ext cx="8307263" cy="1645589"/>
            </a:xfrm>
            <a:prstGeom prst="round2DiagRect">
              <a:avLst>
                <a:gd name="adj1" fmla="val 12513"/>
                <a:gd name="adj2" fmla="val 0"/>
              </a:avLst>
            </a:prstGeom>
            <a:solidFill>
              <a:schemeClr val="bg1"/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76179" y="2244511"/>
              <a:ext cx="7744119" cy="13849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330325" eaLnBrk="0" hangingPunct="0">
                <a:lnSpc>
                  <a:spcPct val="150000"/>
                </a:lnSpc>
              </a:pPr>
              <a:r>
                <a:rPr lang="en-US" altLang="ko-KR" sz="1200" kern="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ezOn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시스템은 무엇보다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시간적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공간적 제약없이 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고객이 스마트폰을 활용해서 쉽게 청약을 진행할 수 있기 때문에</a:t>
              </a:r>
              <a:endParaRPr lang="en-US" altLang="ko-KR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defTabSz="1330325" eaLnBrk="0" hangingPunct="0">
                <a:lnSpc>
                  <a:spcPct val="150000"/>
                </a:lnSpc>
              </a:pP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편리합니다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. 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하지만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그보다 더 놓치지 말아야 하는 중요한 점은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1200" kern="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금소법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 시행 이후에 컨설턴트가 애써 모집한 계약에 </a:t>
              </a:r>
              <a:endParaRPr lang="en-US" altLang="ko-KR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defTabSz="1330325" eaLnBrk="0" hangingPunct="0">
                <a:lnSpc>
                  <a:spcPct val="150000"/>
                </a:lnSpc>
              </a:pP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대한 고객과의 분쟁의 소지를 방지하고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1200" b="1" u="sng" kern="0" dirty="0" smtClean="0">
                  <a:solidFill>
                    <a:srgbClr val="C00000"/>
                  </a:solidFill>
                  <a:latin typeface="나눔고딕" pitchFamily="50" charset="-127"/>
                  <a:ea typeface="나눔고딕" pitchFamily="50" charset="-127"/>
                </a:rPr>
                <a:t>악의적인 민원으로 컨설턴트가 피해를 보고 서러운 일이 없도록 대비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하는 거에요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.</a:t>
              </a:r>
            </a:p>
            <a:p>
              <a:pPr defTabSz="1330325" eaLnBrk="0" hangingPunct="0">
                <a:lnSpc>
                  <a:spcPct val="150000"/>
                </a:lnSpc>
              </a:pP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스마트폰청약은 고객이 직접 본인인증을 한 후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전자서명을 하고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,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 상품의 주요내용에 대한 덧쓰기를 하고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마지막으로</a:t>
              </a:r>
              <a:endParaRPr lang="en-US" altLang="ko-KR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defTabSz="1330325" eaLnBrk="0" hangingPunct="0">
                <a:lnSpc>
                  <a:spcPct val="150000"/>
                </a:lnSpc>
              </a:pPr>
              <a:r>
                <a:rPr lang="ko-KR" altLang="en-US" sz="1200" kern="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계약서류를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 다운로드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(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저장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)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하기 때문에 </a:t>
              </a:r>
              <a:r>
                <a:rPr lang="ko-KR" altLang="en-US" sz="1200" b="1" u="sng" kern="0" dirty="0" smtClean="0">
                  <a:solidFill>
                    <a:srgbClr val="C00000"/>
                  </a:solidFill>
                  <a:latin typeface="나눔고딕" pitchFamily="50" charset="-127"/>
                  <a:ea typeface="나눔고딕" pitchFamily="50" charset="-127"/>
                </a:rPr>
                <a:t>나중에 고객이 </a:t>
              </a:r>
              <a:r>
                <a:rPr lang="en-US" altLang="ko-KR" sz="1200" b="1" u="sng" kern="0" dirty="0" smtClean="0">
                  <a:solidFill>
                    <a:srgbClr val="C00000"/>
                  </a:solidFill>
                  <a:latin typeface="나눔고딕" pitchFamily="50" charset="-127"/>
                  <a:ea typeface="나눔고딕" pitchFamily="50" charset="-127"/>
                </a:rPr>
                <a:t>“</a:t>
              </a:r>
              <a:r>
                <a:rPr lang="ko-KR" altLang="en-US" sz="1200" b="1" u="sng" kern="0" dirty="0" smtClean="0">
                  <a:solidFill>
                    <a:srgbClr val="C00000"/>
                  </a:solidFill>
                  <a:latin typeface="나눔고딕" pitchFamily="50" charset="-127"/>
                  <a:ea typeface="나눔고딕" pitchFamily="50" charset="-127"/>
                </a:rPr>
                <a:t>딴소리</a:t>
              </a:r>
              <a:r>
                <a:rPr lang="en-US" altLang="ko-KR" sz="1200" b="1" u="sng" kern="0" dirty="0" smtClean="0">
                  <a:solidFill>
                    <a:srgbClr val="C00000"/>
                  </a:solidFill>
                  <a:latin typeface="나눔고딕" pitchFamily="50" charset="-127"/>
                  <a:ea typeface="나눔고딕" pitchFamily="50" charset="-127"/>
                </a:rPr>
                <a:t>＂</a:t>
              </a:r>
              <a:r>
                <a:rPr lang="ko-KR" altLang="en-US" sz="1200" b="1" u="sng" kern="0" dirty="0" smtClean="0">
                  <a:solidFill>
                    <a:srgbClr val="C00000"/>
                  </a:solidFill>
                  <a:latin typeface="나눔고딕" pitchFamily="50" charset="-127"/>
                  <a:ea typeface="나눔고딕" pitchFamily="50" charset="-127"/>
                </a:rPr>
                <a:t>를 해도 회사가 충분히 컨설턴트를 보호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할 수 있답니다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888550" y="1351436"/>
              <a:ext cx="674927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b="1" dirty="0" smtClean="0">
                  <a:solidFill>
                    <a:sysClr val="windowText" lastClr="000000"/>
                  </a:solidFill>
                  <a:latin typeface="나눔고딕" pitchFamily="50" charset="-127"/>
                  <a:ea typeface="나눔고딕" pitchFamily="50" charset="-127"/>
                </a:rPr>
                <a:t>왜 굳이 스마트폰청약</a:t>
              </a:r>
              <a:r>
                <a:rPr lang="en-US" altLang="ko-KR" b="1" dirty="0" smtClean="0">
                  <a:solidFill>
                    <a:sysClr val="windowText" lastClr="000000"/>
                  </a:solidFill>
                  <a:latin typeface="나눔고딕" pitchFamily="50" charset="-127"/>
                  <a:ea typeface="나눔고딕" pitchFamily="50" charset="-127"/>
                </a:rPr>
                <a:t>(ezOn)</a:t>
              </a:r>
              <a:r>
                <a:rPr lang="ko-KR" altLang="en-US" b="1" dirty="0" smtClean="0">
                  <a:solidFill>
                    <a:sysClr val="windowText" lastClr="000000"/>
                  </a:solidFill>
                  <a:latin typeface="나눔고딕" pitchFamily="50" charset="-127"/>
                  <a:ea typeface="나눔고딕" pitchFamily="50" charset="-127"/>
                </a:rPr>
                <a:t>시스템을 이용해야 하는 거죠</a:t>
              </a:r>
              <a:r>
                <a:rPr lang="en-US" altLang="ko-KR" b="1" dirty="0" smtClean="0">
                  <a:solidFill>
                    <a:sysClr val="windowText" lastClr="000000"/>
                  </a:solidFill>
                  <a:latin typeface="나눔고딕" pitchFamily="50" charset="-127"/>
                  <a:ea typeface="나눔고딕" pitchFamily="50" charset="-127"/>
                </a:rPr>
                <a:t>?</a:t>
              </a:r>
              <a:endParaRPr lang="en-US" altLang="ko-KR" b="1" dirty="0">
                <a:solidFill>
                  <a:sysClr val="windowText" lastClr="000000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8489990" y="1285844"/>
              <a:ext cx="235642" cy="492443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altLang="ko-KR" sz="3200" b="1" i="1" dirty="0">
                  <a:ln w="1905"/>
                  <a:solidFill>
                    <a:srgbClr val="92D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Y헤드라인M" pitchFamily="18" charset="-127"/>
                  <a:ea typeface="HY헤드라인M" pitchFamily="18" charset="-127"/>
                </a:rPr>
                <a:t>3</a:t>
              </a:r>
              <a:endParaRPr lang="en-US" altLang="ko-KR" sz="3200" b="1" i="1" cap="none" spc="0" dirty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410855" y="1798810"/>
              <a:ext cx="293350" cy="615553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ko-KR" sz="4000" b="1" i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Y헤드라인M" pitchFamily="18" charset="-127"/>
                  <a:ea typeface="HY헤드라인M" pitchFamily="18" charset="-127"/>
                </a:rPr>
                <a:t>A</a:t>
              </a:r>
              <a:endParaRPr lang="en-US" altLang="ko-KR" sz="4000" b="1" i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410855" y="1162734"/>
              <a:ext cx="293350" cy="615553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altLang="ko-KR" sz="4000" b="1" i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Y헤드라인M" pitchFamily="18" charset="-127"/>
                  <a:ea typeface="HY헤드라인M" pitchFamily="18" charset="-127"/>
                </a:rPr>
                <a:t>Q</a:t>
              </a:r>
              <a:endParaRPr lang="en-US" altLang="ko-KR" sz="3200" b="1" i="1" cap="none" spc="0" dirty="0">
                <a:ln w="1905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162" y="4859441"/>
            <a:ext cx="1971675" cy="914400"/>
          </a:xfrm>
          <a:prstGeom prst="rect">
            <a:avLst/>
          </a:prstGeom>
        </p:spPr>
      </p:pic>
      <p:sp>
        <p:nvSpPr>
          <p:cNvPr id="7" name="모서리가 둥근 사각형 설명선 6"/>
          <p:cNvSpPr/>
          <p:nvPr/>
        </p:nvSpPr>
        <p:spPr>
          <a:xfrm>
            <a:off x="5391293" y="4355869"/>
            <a:ext cx="1325391" cy="373274"/>
          </a:xfrm>
          <a:prstGeom prst="wedgeRoundRectCallout">
            <a:avLst>
              <a:gd name="adj1" fmla="val -47100"/>
              <a:gd name="adj2" fmla="val 98349"/>
              <a:gd name="adj3" fmla="val 16667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상품의 주요내용</a:t>
            </a:r>
            <a:endParaRPr lang="en-US" altLang="ko-KR" sz="1100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1100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덧쓰기</a:t>
            </a:r>
            <a:endParaRPr lang="ko-KR" altLang="en-US" sz="1100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대각선 방향의 모서리가 둥근 사각형 10"/>
          <p:cNvSpPr/>
          <p:nvPr/>
        </p:nvSpPr>
        <p:spPr>
          <a:xfrm>
            <a:off x="916166" y="5086931"/>
            <a:ext cx="2244437" cy="45942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청약과정의</a:t>
            </a:r>
            <a:r>
              <a:rPr lang="ko-KR" altLang="en-US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편리성</a:t>
            </a:r>
            <a:endParaRPr lang="ko-KR" altLang="en-US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2" name="대각선 방향의 모서리가 둥근 사각형 31"/>
          <p:cNvSpPr/>
          <p:nvPr/>
        </p:nvSpPr>
        <p:spPr>
          <a:xfrm>
            <a:off x="5975885" y="5086931"/>
            <a:ext cx="2244437" cy="45942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컨설턴트 보호</a:t>
            </a:r>
            <a:endParaRPr lang="ko-KR" altLang="en-US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모서리가 둥근 사각형 설명선 32"/>
          <p:cNvSpPr/>
          <p:nvPr/>
        </p:nvSpPr>
        <p:spPr>
          <a:xfrm>
            <a:off x="5557837" y="5746538"/>
            <a:ext cx="1325391" cy="373274"/>
          </a:xfrm>
          <a:prstGeom prst="wedgeRoundRectCallout">
            <a:avLst>
              <a:gd name="adj1" fmla="val -45846"/>
              <a:gd name="adj2" fmla="val -88717"/>
              <a:gd name="adj3" fmla="val 16667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본인인증전자서명</a:t>
            </a:r>
            <a:endParaRPr lang="ko-KR" altLang="en-US" sz="1100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4" name="모서리가 둥근 사각형 설명선 33"/>
          <p:cNvSpPr/>
          <p:nvPr/>
        </p:nvSpPr>
        <p:spPr>
          <a:xfrm>
            <a:off x="4094785" y="6193388"/>
            <a:ext cx="1325391" cy="373274"/>
          </a:xfrm>
          <a:prstGeom prst="wedgeRoundRectCallout">
            <a:avLst>
              <a:gd name="adj1" fmla="val -32047"/>
              <a:gd name="adj2" fmla="val -99852"/>
              <a:gd name="adj3" fmla="val 16667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보험계약서류</a:t>
            </a:r>
            <a:endParaRPr lang="en-US" altLang="ko-KR" sz="1100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1100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다운로드</a:t>
            </a:r>
            <a:r>
              <a:rPr lang="en-US" altLang="ko-KR" sz="1100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저장</a:t>
            </a:r>
            <a:r>
              <a:rPr lang="en-US" altLang="ko-KR" sz="1100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100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5" name="모서리가 둥근 사각형 설명선 34"/>
          <p:cNvSpPr/>
          <p:nvPr/>
        </p:nvSpPr>
        <p:spPr>
          <a:xfrm>
            <a:off x="3159915" y="4359072"/>
            <a:ext cx="1325391" cy="373274"/>
          </a:xfrm>
          <a:prstGeom prst="wedgeRoundRectCallout">
            <a:avLst>
              <a:gd name="adj1" fmla="val 28790"/>
              <a:gd name="adj2" fmla="val 93895"/>
              <a:gd name="adj3" fmla="val 16667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공간적 제약 해소</a:t>
            </a:r>
            <a:endParaRPr lang="ko-KR" altLang="en-US" sz="1100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6" name="모서리가 둥근 사각형 설명선 35"/>
          <p:cNvSpPr/>
          <p:nvPr/>
        </p:nvSpPr>
        <p:spPr>
          <a:xfrm>
            <a:off x="2505418" y="5773841"/>
            <a:ext cx="1325391" cy="373274"/>
          </a:xfrm>
          <a:prstGeom prst="wedgeRoundRectCallout">
            <a:avLst>
              <a:gd name="adj1" fmla="val 38198"/>
              <a:gd name="adj2" fmla="val -86490"/>
              <a:gd name="adj3" fmla="val 16667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시간적 제약 해소</a:t>
            </a:r>
            <a:endParaRPr lang="ko-KR" altLang="en-US" sz="1100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2750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스마트폰청약</a:t>
            </a:r>
            <a:r>
              <a:rPr lang="en-US" altLang="ko-KR" dirty="0" smtClean="0"/>
              <a:t>(ezOn)</a:t>
            </a:r>
            <a:r>
              <a:rPr lang="ko-KR" altLang="en-US" dirty="0" smtClean="0"/>
              <a:t>시스템 </a:t>
            </a:r>
            <a:r>
              <a:rPr lang="ko-KR" altLang="en-US" dirty="0" err="1" smtClean="0"/>
              <a:t>활용시</a:t>
            </a:r>
            <a:r>
              <a:rPr lang="ko-KR" altLang="en-US" dirty="0" smtClean="0"/>
              <a:t> </a:t>
            </a:r>
            <a:r>
              <a:rPr lang="ko-KR" altLang="en-US" dirty="0" smtClean="0">
                <a:solidFill>
                  <a:srgbClr val="C00000"/>
                </a:solidFill>
              </a:rPr>
              <a:t>유의</a:t>
            </a:r>
            <a:r>
              <a:rPr lang="ko-KR" altLang="en-US" dirty="0" smtClean="0"/>
              <a:t>점</a:t>
            </a:r>
            <a:endParaRPr lang="ko-KR" altLang="en-US" dirty="0"/>
          </a:p>
        </p:txBody>
      </p:sp>
      <p:grpSp>
        <p:nvGrpSpPr>
          <p:cNvPr id="21" name="그룹 20"/>
          <p:cNvGrpSpPr/>
          <p:nvPr/>
        </p:nvGrpSpPr>
        <p:grpSpPr>
          <a:xfrm>
            <a:off x="410855" y="1162734"/>
            <a:ext cx="8314777" cy="2597070"/>
            <a:chOff x="410855" y="1162734"/>
            <a:chExt cx="8314777" cy="2597070"/>
          </a:xfrm>
        </p:grpSpPr>
        <p:cxnSp>
          <p:nvCxnSpPr>
            <p:cNvPr id="3" name="직선 연결선 2"/>
            <p:cNvCxnSpPr/>
            <p:nvPr/>
          </p:nvCxnSpPr>
          <p:spPr>
            <a:xfrm>
              <a:off x="789330" y="1803415"/>
              <a:ext cx="7936302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대각선 방향의 모서리가 둥근 사각형 3"/>
            <p:cNvSpPr/>
            <p:nvPr/>
          </p:nvSpPr>
          <p:spPr>
            <a:xfrm>
              <a:off x="418369" y="2114215"/>
              <a:ext cx="8307263" cy="1645589"/>
            </a:xfrm>
            <a:prstGeom prst="round2DiagRect">
              <a:avLst>
                <a:gd name="adj1" fmla="val 12513"/>
                <a:gd name="adj2" fmla="val 0"/>
              </a:avLst>
            </a:prstGeom>
            <a:solidFill>
              <a:schemeClr val="bg1"/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76179" y="2244511"/>
              <a:ext cx="7677479" cy="13849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330325" eaLnBrk="0" hangingPunct="0">
                <a:lnSpc>
                  <a:spcPct val="150000"/>
                </a:lnSpc>
              </a:pPr>
              <a:r>
                <a:rPr lang="en-US" altLang="ko-KR" sz="12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ezOn</a:t>
              </a:r>
              <a:r>
                <a:rPr lang="ko-KR" altLang="en-US" sz="12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시스템이 스마트폰을 활용해서 시간이나 공간의 제약없이 쉽고</a:t>
              </a:r>
              <a:r>
                <a:rPr lang="en-US" altLang="ko-KR" sz="12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12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빠르게 청약할 수 있는 편리함이 있지만</a:t>
              </a:r>
              <a:r>
                <a:rPr lang="en-US" altLang="ko-KR" sz="12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,</a:t>
              </a:r>
            </a:p>
            <a:p>
              <a:pPr defTabSz="1330325" eaLnBrk="0" hangingPunct="0">
                <a:lnSpc>
                  <a:spcPct val="150000"/>
                </a:lnSpc>
              </a:pPr>
              <a:r>
                <a:rPr lang="ko-KR" altLang="en-US" sz="12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그렇다고</a:t>
              </a:r>
              <a:r>
                <a:rPr lang="en-US" altLang="ko-KR" sz="12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12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컨설턴트가 상품의 주요내용 설명의 의무를 다하지 않아도 되는 건 아닙니다</a:t>
              </a:r>
              <a:r>
                <a:rPr lang="en-US" altLang="ko-KR" sz="12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.</a:t>
              </a:r>
            </a:p>
            <a:p>
              <a:pPr defTabSz="1330325" eaLnBrk="0" hangingPunct="0">
                <a:lnSpc>
                  <a:spcPct val="150000"/>
                </a:lnSpc>
              </a:pPr>
              <a:r>
                <a:rPr lang="ko-KR" altLang="en-US" sz="12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컨설턴트는 스마트폰청약서를 발송하기 이전에 반드시 </a:t>
              </a:r>
              <a:r>
                <a:rPr lang="ko-KR" altLang="en-US" sz="1200" b="1" u="sng" kern="0" dirty="0">
                  <a:solidFill>
                    <a:srgbClr val="C00000"/>
                  </a:solidFill>
                  <a:latin typeface="나눔고딕" pitchFamily="50" charset="-127"/>
                  <a:ea typeface="나눔고딕" pitchFamily="50" charset="-127"/>
                </a:rPr>
                <a:t>고객을 직접 대면해서 상품의 주요내용을 자세히 설명</a:t>
              </a:r>
              <a:r>
                <a:rPr lang="ko-KR" altLang="en-US" sz="12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해야 하고</a:t>
              </a:r>
              <a:r>
                <a:rPr lang="en-US" altLang="ko-KR" sz="12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,</a:t>
              </a:r>
            </a:p>
            <a:p>
              <a:pPr defTabSz="1330325" eaLnBrk="0" hangingPunct="0">
                <a:lnSpc>
                  <a:spcPct val="150000"/>
                </a:lnSpc>
              </a:pPr>
              <a:r>
                <a:rPr lang="ko-KR" altLang="en-US" sz="12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고객이 이를 잘 이해했는지 확인해야 할 의무가 있어요</a:t>
              </a:r>
              <a:r>
                <a:rPr lang="en-US" altLang="ko-KR" sz="12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.</a:t>
              </a:r>
            </a:p>
            <a:p>
              <a:pPr defTabSz="1330325" eaLnBrk="0" hangingPunct="0">
                <a:lnSpc>
                  <a:spcPct val="150000"/>
                </a:lnSpc>
              </a:pPr>
              <a:r>
                <a:rPr lang="ko-KR" altLang="en-US" sz="1200" kern="0" dirty="0">
                  <a:solidFill>
                    <a:srgbClr val="C00000"/>
                  </a:solidFill>
                  <a:latin typeface="나눔고딕" pitchFamily="50" charset="-127"/>
                  <a:ea typeface="나눔고딕" pitchFamily="50" charset="-127"/>
                </a:rPr>
                <a:t>상품의 주요내용을 자세히 설명하는 것은 금융소비자보호법 시행에 맞춰 컨설턴트가 스스로를 보호하는 필수절차</a:t>
              </a:r>
              <a:r>
                <a:rPr lang="ko-KR" altLang="en-US" sz="12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랍니다</a:t>
              </a:r>
              <a:r>
                <a:rPr lang="en-US" altLang="ko-KR" sz="12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.</a:t>
              </a: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888550" y="1351436"/>
              <a:ext cx="674927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b="1" dirty="0">
                  <a:solidFill>
                    <a:sysClr val="windowText" lastClr="000000"/>
                  </a:solidFill>
                  <a:latin typeface="나눔고딕" pitchFamily="50" charset="-127"/>
                  <a:ea typeface="나눔고딕" pitchFamily="50" charset="-127"/>
                </a:rPr>
                <a:t>ezOn</a:t>
              </a:r>
              <a:r>
                <a:rPr lang="ko-KR" altLang="en-US" b="1" dirty="0">
                  <a:solidFill>
                    <a:sysClr val="windowText" lastClr="000000"/>
                  </a:solidFill>
                  <a:latin typeface="나눔고딕" pitchFamily="50" charset="-127"/>
                  <a:ea typeface="나눔고딕" pitchFamily="50" charset="-127"/>
                </a:rPr>
                <a:t>시스템을 이용할 때 특히 </a:t>
              </a:r>
              <a:r>
                <a:rPr lang="ko-KR" altLang="en-US" b="1" dirty="0">
                  <a:solidFill>
                    <a:srgbClr val="C00000"/>
                  </a:solidFill>
                  <a:latin typeface="나눔고딕" pitchFamily="50" charset="-127"/>
                  <a:ea typeface="나눔고딕" pitchFamily="50" charset="-127"/>
                </a:rPr>
                <a:t>유의</a:t>
              </a:r>
              <a:r>
                <a:rPr lang="ko-KR" altLang="en-US" b="1" dirty="0">
                  <a:solidFill>
                    <a:sysClr val="windowText" lastClr="000000"/>
                  </a:solidFill>
                  <a:latin typeface="나눔고딕" pitchFamily="50" charset="-127"/>
                  <a:ea typeface="나눔고딕" pitchFamily="50" charset="-127"/>
                </a:rPr>
                <a:t>해야 하는 점이 있나요</a:t>
              </a:r>
              <a:r>
                <a:rPr lang="en-US" altLang="ko-KR" b="1" dirty="0">
                  <a:solidFill>
                    <a:sysClr val="windowText" lastClr="000000"/>
                  </a:solidFill>
                  <a:latin typeface="나눔고딕" pitchFamily="50" charset="-127"/>
                  <a:ea typeface="나눔고딕" pitchFamily="50" charset="-127"/>
                </a:rPr>
                <a:t>?</a:t>
              </a: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8489990" y="1285844"/>
              <a:ext cx="235642" cy="492443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altLang="ko-KR" sz="3200" b="1" i="1" dirty="0">
                  <a:ln w="1905"/>
                  <a:solidFill>
                    <a:srgbClr val="92D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Y헤드라인M" pitchFamily="18" charset="-127"/>
                  <a:ea typeface="HY헤드라인M" pitchFamily="18" charset="-127"/>
                </a:rPr>
                <a:t>4</a:t>
              </a:r>
              <a:endParaRPr lang="en-US" altLang="ko-KR" sz="3200" b="1" i="1" cap="none" spc="0" dirty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410855" y="1798810"/>
              <a:ext cx="293350" cy="615553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ko-KR" sz="4000" b="1" i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Y헤드라인M" pitchFamily="18" charset="-127"/>
                  <a:ea typeface="HY헤드라인M" pitchFamily="18" charset="-127"/>
                </a:rPr>
                <a:t>A</a:t>
              </a:r>
              <a:endParaRPr lang="en-US" altLang="ko-KR" sz="4000" b="1" i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410855" y="1162734"/>
              <a:ext cx="293350" cy="615553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altLang="ko-KR" sz="4000" b="1" i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Y헤드라인M" pitchFamily="18" charset="-127"/>
                  <a:ea typeface="HY헤드라인M" pitchFamily="18" charset="-127"/>
                </a:rPr>
                <a:t>Q</a:t>
              </a:r>
              <a:endParaRPr lang="en-US" altLang="ko-KR" sz="3200" b="1" i="1" cap="none" spc="0" dirty="0">
                <a:ln w="1905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410855" y="3971200"/>
            <a:ext cx="8314777" cy="2597070"/>
            <a:chOff x="410855" y="1162734"/>
            <a:chExt cx="8314777" cy="2597070"/>
          </a:xfrm>
        </p:grpSpPr>
        <p:cxnSp>
          <p:nvCxnSpPr>
            <p:cNvPr id="23" name="직선 연결선 22"/>
            <p:cNvCxnSpPr/>
            <p:nvPr/>
          </p:nvCxnSpPr>
          <p:spPr>
            <a:xfrm>
              <a:off x="789330" y="1803415"/>
              <a:ext cx="7936302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대각선 방향의 모서리가 둥근 사각형 23"/>
            <p:cNvSpPr/>
            <p:nvPr/>
          </p:nvSpPr>
          <p:spPr>
            <a:xfrm>
              <a:off x="418369" y="2114215"/>
              <a:ext cx="8307263" cy="1645589"/>
            </a:xfrm>
            <a:prstGeom prst="round2DiagRect">
              <a:avLst>
                <a:gd name="adj1" fmla="val 12513"/>
                <a:gd name="adj2" fmla="val 0"/>
              </a:avLst>
            </a:prstGeom>
            <a:solidFill>
              <a:schemeClr val="bg1"/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76179" y="2244511"/>
              <a:ext cx="7677479" cy="13849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330325" eaLnBrk="0" hangingPunct="0">
                <a:lnSpc>
                  <a:spcPct val="150000"/>
                </a:lnSpc>
              </a:pP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앞에서도 반복적으로 설명을 드렸는데요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, ezOn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시스템이 스마트폰을 활용해서 </a:t>
              </a:r>
              <a:r>
                <a:rPr lang="ko-KR" altLang="en-US" sz="12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시간적</a:t>
              </a:r>
              <a:r>
                <a:rPr lang="en-US" altLang="ko-KR" sz="12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12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공간적 제약을 덜 받는 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전자청약시스템의 성격을 가지고 있는 건 맞지만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그렇다고 완전한 비대면 판매시스템으로 이해하시면 </a:t>
              </a:r>
              <a:r>
                <a:rPr lang="ko-KR" altLang="en-US" sz="12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절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대 안됩니다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.</a:t>
              </a:r>
            </a:p>
            <a:p>
              <a:pPr defTabSz="1330325" eaLnBrk="0" hangingPunct="0">
                <a:lnSpc>
                  <a:spcPct val="150000"/>
                </a:lnSpc>
              </a:pP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 컨설턴트는 스마트폰청약서를 </a:t>
              </a:r>
              <a:r>
                <a:rPr lang="ko-KR" altLang="en-US" sz="12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발송하기 이전에 반드시 고객을 직접 대면해서 상품의 주요내용을 자세히 설명해야 하고</a:t>
              </a:r>
              <a:r>
                <a:rPr lang="en-US" altLang="ko-KR" sz="12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,</a:t>
              </a:r>
            </a:p>
            <a:p>
              <a:pPr defTabSz="1330325" eaLnBrk="0" hangingPunct="0">
                <a:lnSpc>
                  <a:spcPct val="150000"/>
                </a:lnSpc>
              </a:pPr>
              <a:r>
                <a:rPr lang="ko-KR" altLang="en-US" sz="12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고객이 이를 잘 이해했는지 확인해야 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합니다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. 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스마트폰청약 이전에 고객을 직접 </a:t>
              </a:r>
              <a:r>
                <a:rPr lang="ko-KR" altLang="en-US" sz="1200" kern="0" dirty="0" smtClean="0">
                  <a:solidFill>
                    <a:srgbClr val="C00000"/>
                  </a:solidFill>
                  <a:latin typeface="나눔고딕" pitchFamily="50" charset="-127"/>
                  <a:ea typeface="나눔고딕" pitchFamily="50" charset="-127"/>
                </a:rPr>
                <a:t>대면해서 상품의 </a:t>
              </a:r>
              <a:r>
                <a:rPr lang="ko-KR" altLang="en-US" sz="1200" kern="0" dirty="0">
                  <a:solidFill>
                    <a:srgbClr val="C00000"/>
                  </a:solidFill>
                  <a:latin typeface="나눔고딕" pitchFamily="50" charset="-127"/>
                  <a:ea typeface="나눔고딕" pitchFamily="50" charset="-127"/>
                </a:rPr>
                <a:t>주요내용을 자세히 </a:t>
              </a:r>
              <a:r>
                <a:rPr lang="ko-KR" altLang="en-US" sz="1200" kern="0" dirty="0" smtClean="0">
                  <a:solidFill>
                    <a:srgbClr val="C00000"/>
                  </a:solidFill>
                  <a:latin typeface="나눔고딕" pitchFamily="50" charset="-127"/>
                  <a:ea typeface="나눔고딕" pitchFamily="50" charset="-127"/>
                </a:rPr>
                <a:t>설명하는 절차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가 없으면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아무리 </a:t>
              </a:r>
              <a:r>
                <a:rPr lang="ko-KR" altLang="en-US" sz="1200" kern="0" dirty="0" smtClean="0">
                  <a:solidFill>
                    <a:srgbClr val="C00000"/>
                  </a:solidFill>
                  <a:latin typeface="나눔고딕" pitchFamily="50" charset="-127"/>
                  <a:ea typeface="나눔고딕" pitchFamily="50" charset="-127"/>
                </a:rPr>
                <a:t>계약서류를 스마트폰으로 다운로드뱓은 이력이 있어도 계약취소의 사유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가 될 수 있어요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12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888550" y="1351436"/>
              <a:ext cx="674927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b="1" dirty="0" smtClean="0">
                  <a:solidFill>
                    <a:sysClr val="windowText" lastClr="000000"/>
                  </a:solidFill>
                  <a:latin typeface="나눔고딕" pitchFamily="50" charset="-127"/>
                  <a:ea typeface="나눔고딕" pitchFamily="50" charset="-127"/>
                </a:rPr>
                <a:t>ezOn</a:t>
              </a:r>
              <a:r>
                <a:rPr lang="ko-KR" altLang="en-US" b="1" dirty="0" smtClean="0">
                  <a:solidFill>
                    <a:sysClr val="windowText" lastClr="000000"/>
                  </a:solidFill>
                  <a:latin typeface="나눔고딕" pitchFamily="50" charset="-127"/>
                  <a:ea typeface="나눔고딕" pitchFamily="50" charset="-127"/>
                </a:rPr>
                <a:t>시스템은 스마트폰을 활용한 비대면 판매시스템 아니었어요</a:t>
              </a:r>
              <a:r>
                <a:rPr lang="en-US" altLang="ko-KR" b="1" dirty="0" smtClean="0">
                  <a:solidFill>
                    <a:sysClr val="windowText" lastClr="000000"/>
                  </a:solidFill>
                  <a:latin typeface="나눔고딕" pitchFamily="50" charset="-127"/>
                  <a:ea typeface="나눔고딕" pitchFamily="50" charset="-127"/>
                </a:rPr>
                <a:t>?</a:t>
              </a:r>
              <a:endParaRPr lang="en-US" altLang="ko-KR" b="1" dirty="0">
                <a:solidFill>
                  <a:sysClr val="windowText" lastClr="000000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8489990" y="1285844"/>
              <a:ext cx="235642" cy="492443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altLang="ko-KR" sz="3200" b="1" i="1" dirty="0">
                  <a:ln w="1905"/>
                  <a:solidFill>
                    <a:srgbClr val="92D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Y헤드라인M" pitchFamily="18" charset="-127"/>
                  <a:ea typeface="HY헤드라인M" pitchFamily="18" charset="-127"/>
                </a:rPr>
                <a:t>5</a:t>
              </a:r>
              <a:endParaRPr lang="en-US" altLang="ko-KR" sz="3200" b="1" i="1" cap="none" spc="0" dirty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410855" y="1798810"/>
              <a:ext cx="293350" cy="615553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ko-KR" sz="4000" b="1" i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Y헤드라인M" pitchFamily="18" charset="-127"/>
                  <a:ea typeface="HY헤드라인M" pitchFamily="18" charset="-127"/>
                </a:rPr>
                <a:t>A</a:t>
              </a:r>
              <a:endParaRPr lang="en-US" altLang="ko-KR" sz="4000" b="1" i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410855" y="1162734"/>
              <a:ext cx="293350" cy="615553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altLang="ko-KR" sz="4000" b="1" i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Y헤드라인M" pitchFamily="18" charset="-127"/>
                  <a:ea typeface="HY헤드라인M" pitchFamily="18" charset="-127"/>
                </a:rPr>
                <a:t>Q</a:t>
              </a:r>
              <a:endParaRPr lang="en-US" altLang="ko-KR" sz="3200" b="1" i="1" cap="none" spc="0" dirty="0">
                <a:ln w="1905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251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스마트폰청약</a:t>
            </a:r>
            <a:r>
              <a:rPr lang="en-US" altLang="ko-KR" dirty="0" smtClean="0"/>
              <a:t>(ezOn)</a:t>
            </a:r>
            <a:r>
              <a:rPr lang="ko-KR" altLang="en-US" dirty="0" smtClean="0"/>
              <a:t>시스템의 </a:t>
            </a:r>
            <a:r>
              <a:rPr lang="ko-KR" altLang="en-US" dirty="0" smtClean="0"/>
              <a:t>편리성</a:t>
            </a:r>
            <a:endParaRPr lang="ko-KR" altLang="en-US" dirty="0"/>
          </a:p>
        </p:txBody>
      </p:sp>
      <p:grpSp>
        <p:nvGrpSpPr>
          <p:cNvPr id="21" name="그룹 20"/>
          <p:cNvGrpSpPr/>
          <p:nvPr/>
        </p:nvGrpSpPr>
        <p:grpSpPr>
          <a:xfrm>
            <a:off x="410855" y="1162734"/>
            <a:ext cx="8314777" cy="2597070"/>
            <a:chOff x="410855" y="1162734"/>
            <a:chExt cx="8314777" cy="2597070"/>
          </a:xfrm>
        </p:grpSpPr>
        <p:cxnSp>
          <p:nvCxnSpPr>
            <p:cNvPr id="3" name="직선 연결선 2"/>
            <p:cNvCxnSpPr/>
            <p:nvPr/>
          </p:nvCxnSpPr>
          <p:spPr>
            <a:xfrm>
              <a:off x="789330" y="1803415"/>
              <a:ext cx="7936302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대각선 방향의 모서리가 둥근 사각형 3"/>
            <p:cNvSpPr/>
            <p:nvPr/>
          </p:nvSpPr>
          <p:spPr>
            <a:xfrm>
              <a:off x="418369" y="2114215"/>
              <a:ext cx="8307263" cy="1645589"/>
            </a:xfrm>
            <a:prstGeom prst="round2DiagRect">
              <a:avLst>
                <a:gd name="adj1" fmla="val 12513"/>
                <a:gd name="adj2" fmla="val 0"/>
              </a:avLst>
            </a:prstGeom>
            <a:solidFill>
              <a:schemeClr val="bg1"/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76179" y="2244511"/>
              <a:ext cx="7677479" cy="13849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330325" eaLnBrk="0" hangingPunct="0">
                <a:lnSpc>
                  <a:spcPct val="150000"/>
                </a:lnSpc>
              </a:pPr>
              <a:r>
                <a:rPr lang="en-US" altLang="ko-KR" sz="1200" kern="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ezOn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시스템은 고객이 직접 스마트폰을 통해서 청약을 진행하기 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때문에 시간적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공간적 제약이 적고 편리하게 이용할</a:t>
              </a:r>
              <a:r>
                <a:rPr lang="en-US" altLang="ko-KR" sz="12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수</a:t>
              </a:r>
              <a:endParaRPr lang="en-US" altLang="ko-KR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defTabSz="1330325" eaLnBrk="0" hangingPunct="0">
                <a:lnSpc>
                  <a:spcPct val="150000"/>
                </a:lnSpc>
              </a:pP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있어요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. 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그리고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지난달에 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8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일간 일부 점포에서 한시적으로 </a:t>
              </a:r>
              <a:r>
                <a:rPr lang="en-US" altLang="ko-KR" sz="1200" kern="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ezOn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시스템을 시범적으로 운영해 본 결과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프로세스 자체는 크게 어렵지 않아서 처음 이용하는 고객도 청약을 무리없이 쉽게 마무리할 수 있었다는 긍정적 반응이 많았답니다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.</a:t>
              </a:r>
            </a:p>
            <a:p>
              <a:pPr defTabSz="1330325" eaLnBrk="0" hangingPunct="0">
                <a:lnSpc>
                  <a:spcPct val="150000"/>
                </a:lnSpc>
              </a:pP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하지만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아무래도 지면청약서나 태블릿보다는 화면크기가 훨씬 작기 때문에 화면이 좀 많이 늘어날 수밖에 없어서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 </a:t>
              </a:r>
            </a:p>
            <a:p>
              <a:pPr defTabSz="1330325" eaLnBrk="0" hangingPunct="0">
                <a:lnSpc>
                  <a:spcPct val="150000"/>
                </a:lnSpc>
              </a:pP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시간이 제법 걸리고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청약 단계가 좀 많다고 느끼실 수도 있어요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. 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미리 고객에게 귀띔을 해 두시면 좋을 것 같아요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.</a:t>
              </a: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888550" y="1351436"/>
              <a:ext cx="674927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b="1" dirty="0" err="1">
                  <a:solidFill>
                    <a:sysClr val="windowText" lastClr="000000"/>
                  </a:solidFill>
                  <a:latin typeface="나눔고딕" pitchFamily="50" charset="-127"/>
                  <a:ea typeface="나눔고딕" pitchFamily="50" charset="-127"/>
                </a:rPr>
                <a:t>ezOn</a:t>
              </a:r>
              <a:r>
                <a:rPr lang="ko-KR" altLang="en-US" b="1" dirty="0" smtClean="0">
                  <a:solidFill>
                    <a:sysClr val="windowText" lastClr="000000"/>
                  </a:solidFill>
                  <a:latin typeface="나눔고딕" pitchFamily="50" charset="-127"/>
                  <a:ea typeface="나눔고딕" pitchFamily="50" charset="-127"/>
                </a:rPr>
                <a:t>시스템</a:t>
              </a:r>
              <a:r>
                <a:rPr lang="en-US" altLang="ko-KR" b="1" dirty="0" smtClean="0">
                  <a:solidFill>
                    <a:sysClr val="windowText" lastClr="000000"/>
                  </a:solidFill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b="1" dirty="0" smtClean="0">
                  <a:solidFill>
                    <a:sysClr val="windowText" lastClr="000000"/>
                  </a:solidFill>
                  <a:latin typeface="나눔고딕" pitchFamily="50" charset="-127"/>
                  <a:ea typeface="나눔고딕" pitchFamily="50" charset="-127"/>
                </a:rPr>
                <a:t>지면청약이나 드림온청약에 비해서</a:t>
              </a:r>
              <a:r>
                <a:rPr lang="en-US" altLang="ko-KR" b="1" dirty="0" smtClean="0">
                  <a:solidFill>
                    <a:sysClr val="windowText" lastClr="000000"/>
                  </a:solidFill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b="1" dirty="0" smtClean="0">
                  <a:solidFill>
                    <a:sysClr val="windowText" lastClr="000000"/>
                  </a:solidFill>
                  <a:latin typeface="나눔고딕" pitchFamily="50" charset="-127"/>
                  <a:ea typeface="나눔고딕" pitchFamily="50" charset="-127"/>
                </a:rPr>
                <a:t>편리하긴 한가요</a:t>
              </a:r>
              <a:r>
                <a:rPr lang="en-US" altLang="ko-KR" b="1" dirty="0" smtClean="0">
                  <a:solidFill>
                    <a:sysClr val="windowText" lastClr="000000"/>
                  </a:solidFill>
                  <a:latin typeface="나눔고딕" pitchFamily="50" charset="-127"/>
                  <a:ea typeface="나눔고딕" pitchFamily="50" charset="-127"/>
                </a:rPr>
                <a:t>?</a:t>
              </a:r>
              <a:endParaRPr lang="en-US" altLang="ko-KR" b="1" dirty="0">
                <a:solidFill>
                  <a:sysClr val="windowText" lastClr="000000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8489990" y="1285844"/>
              <a:ext cx="235642" cy="492443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altLang="ko-KR" sz="3200" b="1" i="1" dirty="0" smtClean="0">
                  <a:ln w="1905"/>
                  <a:solidFill>
                    <a:srgbClr val="92D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Y헤드라인M" pitchFamily="18" charset="-127"/>
                  <a:ea typeface="HY헤드라인M" pitchFamily="18" charset="-127"/>
                </a:rPr>
                <a:t>6</a:t>
              </a:r>
              <a:endParaRPr lang="en-US" altLang="ko-KR" sz="3200" b="1" i="1" cap="none" spc="0" dirty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410855" y="1798810"/>
              <a:ext cx="293350" cy="615553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ko-KR" sz="4000" b="1" i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Y헤드라인M" pitchFamily="18" charset="-127"/>
                  <a:ea typeface="HY헤드라인M" pitchFamily="18" charset="-127"/>
                </a:rPr>
                <a:t>A</a:t>
              </a:r>
              <a:endParaRPr lang="en-US" altLang="ko-KR" sz="4000" b="1" i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410855" y="1162734"/>
              <a:ext cx="293350" cy="615553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altLang="ko-KR" sz="4000" b="1" i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Y헤드라인M" pitchFamily="18" charset="-127"/>
                  <a:ea typeface="HY헤드라인M" pitchFamily="18" charset="-127"/>
                </a:rPr>
                <a:t>Q</a:t>
              </a:r>
              <a:endParaRPr lang="en-US" altLang="ko-KR" sz="3200" b="1" i="1" cap="none" spc="0" dirty="0">
                <a:ln w="1905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410855" y="3971200"/>
            <a:ext cx="8314777" cy="2597070"/>
            <a:chOff x="410855" y="1162734"/>
            <a:chExt cx="8314777" cy="2597070"/>
          </a:xfrm>
        </p:grpSpPr>
        <p:cxnSp>
          <p:nvCxnSpPr>
            <p:cNvPr id="23" name="직선 연결선 22"/>
            <p:cNvCxnSpPr/>
            <p:nvPr/>
          </p:nvCxnSpPr>
          <p:spPr>
            <a:xfrm>
              <a:off x="789330" y="1803415"/>
              <a:ext cx="7936302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대각선 방향의 모서리가 둥근 사각형 23"/>
            <p:cNvSpPr/>
            <p:nvPr/>
          </p:nvSpPr>
          <p:spPr>
            <a:xfrm>
              <a:off x="418369" y="2114215"/>
              <a:ext cx="8307263" cy="1645589"/>
            </a:xfrm>
            <a:prstGeom prst="round2DiagRect">
              <a:avLst>
                <a:gd name="adj1" fmla="val 12513"/>
                <a:gd name="adj2" fmla="val 0"/>
              </a:avLst>
            </a:prstGeom>
            <a:solidFill>
              <a:schemeClr val="bg1"/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76179" y="2244511"/>
              <a:ext cx="7677479" cy="13849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330325" eaLnBrk="0" hangingPunct="0">
                <a:lnSpc>
                  <a:spcPct val="150000"/>
                </a:lnSpc>
              </a:pP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앞에서 </a:t>
              </a:r>
              <a:r>
                <a:rPr lang="ko-KR" altLang="en-US" sz="1200" kern="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설명드렸듯이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 스마트폰청약은 많은 화면으로 인해 시간도 제법 걸리고 단계도 비교적 많다는 단점이 있어요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.</a:t>
              </a:r>
            </a:p>
            <a:p>
              <a:pPr defTabSz="1330325" eaLnBrk="0" hangingPunct="0">
                <a:lnSpc>
                  <a:spcPct val="150000"/>
                </a:lnSpc>
              </a:pP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그래서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고객이 처음 스마트폰청약서를 </a:t>
              </a:r>
              <a:r>
                <a:rPr lang="ko-KR" altLang="en-US" sz="1200" kern="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알림톡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(URL)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으로 받아서 청약을 진행하던 중에 전화가 올 수도 있고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다른 일을</a:t>
              </a:r>
              <a:endParaRPr lang="en-US" altLang="ko-KR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defTabSz="1330325" eaLnBrk="0" hangingPunct="0">
                <a:lnSpc>
                  <a:spcPct val="150000"/>
                </a:lnSpc>
              </a:pP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보느라 중간에 시스템에서 나갈 수도 있을 겁니다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. </a:t>
              </a:r>
            </a:p>
            <a:p>
              <a:pPr defTabSz="1330325" eaLnBrk="0" hangingPunct="0">
                <a:lnSpc>
                  <a:spcPct val="150000"/>
                </a:lnSpc>
              </a:pP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그래도 크게 걱정하실 필요는 없어요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. 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처음 받았던 </a:t>
              </a:r>
              <a:r>
                <a:rPr lang="ko-KR" altLang="en-US" sz="1200" kern="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알림톡</a:t>
              </a:r>
              <a:r>
                <a:rPr lang="en-US" altLang="ko-KR" sz="12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(URL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)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으로 다시 </a:t>
              </a:r>
              <a:r>
                <a:rPr lang="ko-KR" altLang="en-US" sz="1200" kern="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재접속을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 하면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청약을 처음부터 다시 시작하는</a:t>
              </a:r>
              <a:endParaRPr lang="en-US" altLang="ko-KR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defTabSz="1330325" eaLnBrk="0" hangingPunct="0">
                <a:lnSpc>
                  <a:spcPct val="150000"/>
                </a:lnSpc>
              </a:pP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것이 아니라 이전에 진행하던 직전 단계로 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들어가서 이어서 청약을 진행하실 수가 있어요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12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888550" y="1351436"/>
              <a:ext cx="674927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b="1" dirty="0" smtClean="0">
                  <a:solidFill>
                    <a:sysClr val="windowText" lastClr="000000"/>
                  </a:solidFill>
                  <a:latin typeface="나눔고딕" pitchFamily="50" charset="-127"/>
                  <a:ea typeface="나눔고딕" pitchFamily="50" charset="-127"/>
                </a:rPr>
                <a:t>스마트폰청약은 한번에 마무리까지 다 해야 되는 건가요</a:t>
              </a:r>
              <a:r>
                <a:rPr lang="en-US" altLang="ko-KR" b="1" dirty="0" smtClean="0">
                  <a:solidFill>
                    <a:sysClr val="windowText" lastClr="000000"/>
                  </a:solidFill>
                  <a:latin typeface="나눔고딕" pitchFamily="50" charset="-127"/>
                  <a:ea typeface="나눔고딕" pitchFamily="50" charset="-127"/>
                </a:rPr>
                <a:t>?</a:t>
              </a:r>
              <a:r>
                <a:rPr lang="ko-KR" altLang="en-US" b="1" dirty="0" smtClean="0">
                  <a:solidFill>
                    <a:sysClr val="windowText" lastClr="000000"/>
                  </a:solidFill>
                  <a:latin typeface="나눔고딕" pitchFamily="50" charset="-127"/>
                  <a:ea typeface="나눔고딕" pitchFamily="50" charset="-127"/>
                </a:rPr>
                <a:t> </a:t>
              </a:r>
              <a:endParaRPr lang="en-US" altLang="ko-KR" b="1" dirty="0">
                <a:solidFill>
                  <a:sysClr val="windowText" lastClr="000000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8489990" y="1285844"/>
              <a:ext cx="235642" cy="492443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altLang="ko-KR" sz="3200" b="1" i="1" dirty="0">
                  <a:ln w="1905"/>
                  <a:solidFill>
                    <a:srgbClr val="92D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Y헤드라인M" pitchFamily="18" charset="-127"/>
                  <a:ea typeface="HY헤드라인M" pitchFamily="18" charset="-127"/>
                </a:rPr>
                <a:t>7</a:t>
              </a:r>
              <a:endParaRPr lang="en-US" altLang="ko-KR" sz="3200" b="1" i="1" cap="none" spc="0" dirty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410855" y="1798810"/>
              <a:ext cx="293350" cy="615553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ko-KR" sz="4000" b="1" i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Y헤드라인M" pitchFamily="18" charset="-127"/>
                  <a:ea typeface="HY헤드라인M" pitchFamily="18" charset="-127"/>
                </a:rPr>
                <a:t>A</a:t>
              </a:r>
              <a:endParaRPr lang="en-US" altLang="ko-KR" sz="4000" b="1" i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410855" y="1162734"/>
              <a:ext cx="293350" cy="615553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altLang="ko-KR" sz="4000" b="1" i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Y헤드라인M" pitchFamily="18" charset="-127"/>
                  <a:ea typeface="HY헤드라인M" pitchFamily="18" charset="-127"/>
                </a:rPr>
                <a:t>Q</a:t>
              </a:r>
              <a:endParaRPr lang="en-US" altLang="ko-KR" sz="3200" b="1" i="1" cap="none" spc="0" dirty="0">
                <a:ln w="1905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145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스마트폰청약</a:t>
            </a:r>
            <a:r>
              <a:rPr lang="en-US" altLang="ko-KR" dirty="0"/>
              <a:t> </a:t>
            </a:r>
            <a:r>
              <a:rPr lang="ko-KR" altLang="en-US" dirty="0" smtClean="0"/>
              <a:t>절차</a:t>
            </a:r>
            <a:endParaRPr lang="ko-KR" altLang="en-US" dirty="0"/>
          </a:p>
        </p:txBody>
      </p:sp>
      <p:cxnSp>
        <p:nvCxnSpPr>
          <p:cNvPr id="3" name="직선 연결선 2"/>
          <p:cNvCxnSpPr/>
          <p:nvPr/>
        </p:nvCxnSpPr>
        <p:spPr>
          <a:xfrm>
            <a:off x="789330" y="1803415"/>
            <a:ext cx="7936302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대각선 방향의 모서리가 둥근 사각형 3"/>
          <p:cNvSpPr/>
          <p:nvPr/>
        </p:nvSpPr>
        <p:spPr>
          <a:xfrm>
            <a:off x="418369" y="2114215"/>
            <a:ext cx="8307263" cy="2757646"/>
          </a:xfrm>
          <a:prstGeom prst="round2DiagRect">
            <a:avLst>
              <a:gd name="adj1" fmla="val 6350"/>
              <a:gd name="adj2" fmla="val 0"/>
            </a:avLst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76179" y="2244511"/>
            <a:ext cx="7677479" cy="24929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330325" eaLnBrk="0" hangingPunct="0">
              <a:lnSpc>
                <a:spcPct val="150000"/>
              </a:lnSpc>
            </a:pPr>
            <a:r>
              <a:rPr lang="ko-KR" altLang="en-US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스마트폰으로 청약을 진행하기 위해서는 사전에 반드시 고객을 직접 대면해서 상품의 주요내용을 자세히 설명한 후</a:t>
            </a:r>
            <a:r>
              <a:rPr lang="en-US" altLang="ko-KR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,</a:t>
            </a:r>
          </a:p>
          <a:p>
            <a:pPr defTabSz="1330325" eaLnBrk="0" hangingPunct="0">
              <a:lnSpc>
                <a:spcPct val="150000"/>
              </a:lnSpc>
            </a:pPr>
            <a:r>
              <a:rPr lang="ko-KR" altLang="en-US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고객의 가입의사가 확인되면</a:t>
            </a:r>
            <a:r>
              <a:rPr lang="en-US" altLang="ko-KR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, V3_</a:t>
            </a:r>
            <a:r>
              <a:rPr lang="ko-KR" altLang="en-US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영업지원이나 드림온 청약시스템에서 고객에게 스마트폰청약서를 발송하게 됩니다</a:t>
            </a:r>
            <a:r>
              <a:rPr lang="en-US" altLang="ko-KR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defTabSz="1330325" eaLnBrk="0" hangingPunct="0">
              <a:lnSpc>
                <a:spcPct val="150000"/>
              </a:lnSpc>
            </a:pPr>
            <a:r>
              <a:rPr lang="ko-KR" altLang="en-US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기존 </a:t>
            </a:r>
            <a:r>
              <a:rPr lang="en-US" altLang="ko-KR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V3</a:t>
            </a:r>
            <a:r>
              <a:rPr lang="ko-KR" altLang="en-US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나 드림온시스템에서 스마트폰청약서 발송 버튼을 선택하면</a:t>
            </a:r>
            <a:r>
              <a:rPr lang="en-US" altLang="ko-KR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먼저 컨설턴트에게 알림톡으로 발송되는 </a:t>
            </a:r>
            <a:r>
              <a:rPr lang="en-US" altLang="ko-KR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URL</a:t>
            </a:r>
            <a:r>
              <a:rPr lang="ko-KR" altLang="en-US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을</a:t>
            </a:r>
            <a:endParaRPr lang="en-US" altLang="ko-KR" sz="1200" kern="0" dirty="0" smtClean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defTabSz="1330325" eaLnBrk="0" hangingPunct="0">
              <a:lnSpc>
                <a:spcPct val="150000"/>
              </a:lnSpc>
            </a:pPr>
            <a:r>
              <a:rPr lang="ko-KR" altLang="en-US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통해 상품설명의무 이행여부를 확인하고 전자서명을 마무리하면</a:t>
            </a:r>
            <a:r>
              <a:rPr lang="en-US" altLang="ko-KR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고객에게 스마트폰청약서가 알림톡으로 발송됩니다</a:t>
            </a:r>
            <a:r>
              <a:rPr lang="en-US" altLang="ko-KR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defTabSz="1330325" eaLnBrk="0" hangingPunct="0">
              <a:lnSpc>
                <a:spcPct val="150000"/>
              </a:lnSpc>
            </a:pPr>
            <a:r>
              <a:rPr lang="ko-KR" altLang="en-US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이후</a:t>
            </a:r>
            <a:r>
              <a:rPr lang="en-US" altLang="ko-KR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고객이 알림톡을 통해 수신받은 </a:t>
            </a:r>
            <a:r>
              <a:rPr lang="en-US" altLang="ko-KR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URL</a:t>
            </a:r>
            <a:r>
              <a:rPr lang="ko-KR" altLang="en-US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로 </a:t>
            </a:r>
            <a:r>
              <a:rPr lang="en-US" altLang="ko-KR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ezOn</a:t>
            </a:r>
            <a:r>
              <a:rPr lang="ko-KR" altLang="en-US" sz="12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시</a:t>
            </a:r>
            <a:r>
              <a:rPr lang="ko-KR" altLang="en-US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스템으로 접근해서</a:t>
            </a:r>
            <a:r>
              <a:rPr lang="en-US" altLang="ko-KR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계약 전 알릴의무를 이행하고</a:t>
            </a:r>
            <a:r>
              <a:rPr lang="en-US" altLang="ko-KR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상품설명서 등에</a:t>
            </a:r>
            <a:endParaRPr lang="en-US" altLang="ko-KR" sz="1200" kern="0" dirty="0" smtClean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defTabSz="1330325" eaLnBrk="0" hangingPunct="0">
              <a:lnSpc>
                <a:spcPct val="150000"/>
              </a:lnSpc>
            </a:pPr>
            <a:r>
              <a:rPr lang="en-US" altLang="ko-KR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Key-In </a:t>
            </a:r>
            <a:r>
              <a:rPr lang="ko-KR" altLang="en-US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방식으로 덧쓰기를 한 후 전자서명을 해서 마무리하면 청약과정이 모두 완료됩니다</a:t>
            </a:r>
            <a:r>
              <a:rPr lang="en-US" altLang="ko-KR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1200" kern="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defTabSz="1330325" eaLnBrk="0" hangingPunct="0">
              <a:lnSpc>
                <a:spcPct val="150000"/>
              </a:lnSpc>
            </a:pPr>
            <a:r>
              <a:rPr lang="ko-KR" altLang="en-US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고객의 스마트폰청약이 완료되면</a:t>
            </a:r>
            <a:r>
              <a:rPr lang="en-US" altLang="ko-KR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다시 컨설턴트가 스마트폰을 통해 모집자 보고를 입력하고</a:t>
            </a:r>
            <a:r>
              <a:rPr lang="en-US" altLang="ko-KR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바로 신계약전송까지</a:t>
            </a:r>
            <a:endParaRPr lang="en-US" altLang="ko-KR" sz="1200" kern="0" dirty="0" smtClean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defTabSz="1330325" eaLnBrk="0" hangingPunct="0">
              <a:lnSpc>
                <a:spcPct val="150000"/>
              </a:lnSpc>
            </a:pPr>
            <a:r>
              <a:rPr lang="ko-KR" altLang="en-US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마무리할 수 있어요</a:t>
            </a:r>
            <a:r>
              <a:rPr lang="en-US" altLang="ko-KR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defTabSz="1330325" eaLnBrk="0" hangingPunct="0">
              <a:lnSpc>
                <a:spcPct val="150000"/>
              </a:lnSpc>
            </a:pPr>
            <a:r>
              <a:rPr lang="en-US" altLang="ko-KR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ezOn</a:t>
            </a:r>
            <a:r>
              <a:rPr lang="ko-KR" altLang="en-US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에서는 청약 과정이 마무리될 때마다</a:t>
            </a:r>
            <a:r>
              <a:rPr lang="en-US" altLang="ko-KR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고객과 컨설턴트에게는 단계별 진행과정이 알림톡으로 안내된답니다</a:t>
            </a:r>
            <a:r>
              <a:rPr lang="en-US" altLang="ko-KR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888550" y="1351436"/>
            <a:ext cx="6749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 smtClean="0">
                <a:solidFill>
                  <a:sysClr val="windowText" lastClr="000000"/>
                </a:solidFill>
                <a:latin typeface="나눔고딕" pitchFamily="50" charset="-127"/>
                <a:ea typeface="나눔고딕" pitchFamily="50" charset="-127"/>
              </a:rPr>
              <a:t>스마트폰청약 절차는 어떻게 구성되어 있나요</a:t>
            </a:r>
            <a:r>
              <a:rPr lang="en-US" altLang="ko-KR" b="1" dirty="0" smtClean="0">
                <a:solidFill>
                  <a:sysClr val="windowText" lastClr="000000"/>
                </a:solidFill>
                <a:latin typeface="나눔고딕" pitchFamily="50" charset="-127"/>
                <a:ea typeface="나눔고딕" pitchFamily="50" charset="-127"/>
              </a:rPr>
              <a:t>?</a:t>
            </a:r>
            <a:endParaRPr lang="en-US" altLang="ko-KR" b="1" dirty="0">
              <a:solidFill>
                <a:sysClr val="windowText" lastClr="00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8489990" y="1285844"/>
            <a:ext cx="235642" cy="492443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r>
              <a:rPr lang="en-US" altLang="ko-KR" sz="3200" b="1" i="1" dirty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헤드라인M" pitchFamily="18" charset="-127"/>
                <a:ea typeface="HY헤드라인M" pitchFamily="18" charset="-127"/>
              </a:rPr>
              <a:t>8</a:t>
            </a:r>
            <a:endParaRPr lang="en-US" altLang="ko-KR" sz="3200" b="1" i="1" cap="none" spc="0" dirty="0">
              <a:ln w="1905"/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410855" y="1798810"/>
            <a:ext cx="293350" cy="61555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ko-KR" sz="4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헤드라인M" pitchFamily="18" charset="-127"/>
                <a:ea typeface="HY헤드라인M" pitchFamily="18" charset="-127"/>
              </a:rPr>
              <a:t>A</a:t>
            </a:r>
            <a:endParaRPr lang="en-US" altLang="ko-KR" sz="40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410855" y="1162734"/>
            <a:ext cx="293350" cy="615553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altLang="ko-KR" sz="40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헤드라인M" pitchFamily="18" charset="-127"/>
                <a:ea typeface="HY헤드라인M" pitchFamily="18" charset="-127"/>
              </a:rPr>
              <a:t>Q</a:t>
            </a:r>
            <a:endParaRPr lang="en-US" altLang="ko-KR" sz="3200" b="1" i="1" cap="none" spc="0" dirty="0">
              <a:ln w="1905"/>
              <a:solidFill>
                <a:schemeClr val="accent4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30" name="그룹 29"/>
          <p:cNvGrpSpPr/>
          <p:nvPr/>
        </p:nvGrpSpPr>
        <p:grpSpPr>
          <a:xfrm>
            <a:off x="418369" y="5248714"/>
            <a:ext cx="8161524" cy="1197351"/>
            <a:chOff x="371860" y="3384670"/>
            <a:chExt cx="8161524" cy="1197351"/>
          </a:xfrm>
        </p:grpSpPr>
        <p:grpSp>
          <p:nvGrpSpPr>
            <p:cNvPr id="31" name="그룹 30"/>
            <p:cNvGrpSpPr/>
            <p:nvPr/>
          </p:nvGrpSpPr>
          <p:grpSpPr>
            <a:xfrm>
              <a:off x="2028241" y="3384670"/>
              <a:ext cx="1563248" cy="1197351"/>
              <a:chOff x="2034225" y="3384670"/>
              <a:chExt cx="1563248" cy="1197351"/>
            </a:xfrm>
          </p:grpSpPr>
          <p:grpSp>
            <p:nvGrpSpPr>
              <p:cNvPr id="56" name="그룹 55"/>
              <p:cNvGrpSpPr/>
              <p:nvPr/>
            </p:nvGrpSpPr>
            <p:grpSpPr>
              <a:xfrm>
                <a:off x="2159144" y="3384670"/>
                <a:ext cx="1313411" cy="717663"/>
                <a:chOff x="2159142" y="3408222"/>
                <a:chExt cx="1313411" cy="717663"/>
              </a:xfrm>
            </p:grpSpPr>
            <p:sp>
              <p:nvSpPr>
                <p:cNvPr id="58" name="직사각형 57"/>
                <p:cNvSpPr/>
                <p:nvPr/>
              </p:nvSpPr>
              <p:spPr>
                <a:xfrm>
                  <a:off x="2159142" y="3408222"/>
                  <a:ext cx="1313411" cy="285403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100" dirty="0" smtClean="0"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컨설턴트</a:t>
                  </a:r>
                  <a:endParaRPr lang="ko-KR" altLang="en-US" sz="1100" dirty="0"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</p:txBody>
            </p:sp>
            <p:sp>
              <p:nvSpPr>
                <p:cNvPr id="59" name="직사각형 58"/>
                <p:cNvSpPr/>
                <p:nvPr/>
              </p:nvSpPr>
              <p:spPr>
                <a:xfrm>
                  <a:off x="2159142" y="3693625"/>
                  <a:ext cx="1313411" cy="432259"/>
                </a:xfrm>
                <a:prstGeom prst="rect">
                  <a:avLst/>
                </a:prstGeom>
                <a:noFill/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/>
                  <a:r>
                    <a:rPr lang="ko-KR" altLang="en-US" sz="1100" dirty="0" smtClean="0">
                      <a:solidFill>
                        <a:schemeClr val="tx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청약입력</a:t>
                  </a:r>
                  <a:endParaRPr lang="en-US" altLang="ko-KR" sz="1100" dirty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  <a:p>
                  <a:pPr algn="ctr"/>
                  <a:r>
                    <a:rPr lang="ko-KR" altLang="en-US" sz="1100" dirty="0" smtClean="0">
                      <a:solidFill>
                        <a:schemeClr val="tx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스마트폰청약서발송</a:t>
                  </a:r>
                  <a:endParaRPr lang="ko-KR" altLang="en-US" sz="1100" dirty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</p:txBody>
            </p:sp>
            <p:sp>
              <p:nvSpPr>
                <p:cNvPr id="60" name="직사각형 59"/>
                <p:cNvSpPr/>
                <p:nvPr/>
              </p:nvSpPr>
              <p:spPr>
                <a:xfrm>
                  <a:off x="2159142" y="3408222"/>
                  <a:ext cx="1313411" cy="717663"/>
                </a:xfrm>
                <a:prstGeom prst="rect">
                  <a:avLst/>
                </a:prstGeom>
                <a:noFill/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100" dirty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</p:txBody>
            </p:sp>
          </p:grpSp>
          <p:sp>
            <p:nvSpPr>
              <p:cNvPr id="57" name="TextBox 56"/>
              <p:cNvSpPr txBox="1"/>
              <p:nvPr/>
            </p:nvSpPr>
            <p:spPr>
              <a:xfrm>
                <a:off x="2034225" y="4120356"/>
                <a:ext cx="15632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V3</a:t>
                </a:r>
                <a:r>
                  <a:rPr lang="ko-KR" altLang="en-US" sz="1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영업지원</a:t>
                </a:r>
                <a:r>
                  <a:rPr lang="en-US" altLang="ko-KR" sz="1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/</a:t>
                </a:r>
                <a:r>
                  <a:rPr lang="ko-KR" altLang="en-US" sz="1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드림온</a:t>
                </a:r>
                <a:endParaRPr lang="en-US" altLang="ko-KR" sz="1200" dirty="0" smtClean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 algn="ctr"/>
                <a:r>
                  <a:rPr lang="ko-KR" altLang="en-US" sz="1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청약입력 후 </a:t>
                </a:r>
                <a:r>
                  <a:rPr lang="en-US" altLang="ko-KR" sz="1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URL</a:t>
                </a:r>
                <a:r>
                  <a:rPr lang="ko-KR" altLang="en-US" sz="1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발송</a:t>
                </a:r>
                <a:endParaRPr lang="en-US" altLang="ko-KR" sz="1200" dirty="0" smtClean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grpSp>
          <p:nvGrpSpPr>
            <p:cNvPr id="32" name="그룹 31"/>
            <p:cNvGrpSpPr/>
            <p:nvPr/>
          </p:nvGrpSpPr>
          <p:grpSpPr>
            <a:xfrm>
              <a:off x="3809541" y="3384670"/>
              <a:ext cx="1313411" cy="1197351"/>
              <a:chOff x="3821509" y="3384670"/>
              <a:chExt cx="1313411" cy="1197351"/>
            </a:xfrm>
          </p:grpSpPr>
          <p:grpSp>
            <p:nvGrpSpPr>
              <p:cNvPr id="51" name="그룹 50"/>
              <p:cNvGrpSpPr/>
              <p:nvPr/>
            </p:nvGrpSpPr>
            <p:grpSpPr>
              <a:xfrm>
                <a:off x="3821509" y="3384670"/>
                <a:ext cx="1313411" cy="717663"/>
                <a:chOff x="2159142" y="3408222"/>
                <a:chExt cx="1313411" cy="717663"/>
              </a:xfrm>
            </p:grpSpPr>
            <p:sp>
              <p:nvSpPr>
                <p:cNvPr id="53" name="직사각형 52"/>
                <p:cNvSpPr/>
                <p:nvPr/>
              </p:nvSpPr>
              <p:spPr>
                <a:xfrm>
                  <a:off x="2159142" y="3408222"/>
                  <a:ext cx="1313411" cy="285403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100" dirty="0" smtClean="0"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컨설턴트</a:t>
                  </a:r>
                  <a:endParaRPr lang="ko-KR" altLang="en-US" sz="1100" dirty="0"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</p:txBody>
            </p:sp>
            <p:sp>
              <p:nvSpPr>
                <p:cNvPr id="54" name="직사각형 53"/>
                <p:cNvSpPr/>
                <p:nvPr/>
              </p:nvSpPr>
              <p:spPr>
                <a:xfrm>
                  <a:off x="2159142" y="3693625"/>
                  <a:ext cx="1313411" cy="432259"/>
                </a:xfrm>
                <a:prstGeom prst="rect">
                  <a:avLst/>
                </a:prstGeom>
                <a:noFill/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100" dirty="0" smtClean="0">
                      <a:solidFill>
                        <a:schemeClr val="tx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상품설명의무</a:t>
                  </a:r>
                  <a:endParaRPr lang="en-US" altLang="ko-KR" sz="1100" dirty="0" smtClean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  <a:p>
                  <a:pPr algn="ctr"/>
                  <a:r>
                    <a:rPr lang="ko-KR" altLang="en-US" sz="1100" dirty="0" smtClean="0">
                      <a:solidFill>
                        <a:schemeClr val="tx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이행확인</a:t>
                  </a:r>
                  <a:r>
                    <a:rPr lang="en-US" altLang="ko-KR" sz="1100" dirty="0" smtClean="0">
                      <a:solidFill>
                        <a:schemeClr val="tx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/</a:t>
                  </a:r>
                  <a:r>
                    <a:rPr lang="ko-KR" altLang="en-US" sz="1100" dirty="0" smtClean="0">
                      <a:solidFill>
                        <a:schemeClr val="tx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전자서명</a:t>
                  </a:r>
                  <a:endParaRPr lang="ko-KR" altLang="en-US" sz="1100" dirty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</p:txBody>
            </p:sp>
            <p:sp>
              <p:nvSpPr>
                <p:cNvPr id="55" name="직사각형 54"/>
                <p:cNvSpPr/>
                <p:nvPr/>
              </p:nvSpPr>
              <p:spPr>
                <a:xfrm>
                  <a:off x="2159142" y="3408222"/>
                  <a:ext cx="1313411" cy="717663"/>
                </a:xfrm>
                <a:prstGeom prst="rect">
                  <a:avLst/>
                </a:prstGeom>
                <a:noFill/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100" dirty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</p:txBody>
            </p:sp>
          </p:grpSp>
          <p:sp>
            <p:nvSpPr>
              <p:cNvPr id="52" name="TextBox 51"/>
              <p:cNvSpPr txBox="1"/>
              <p:nvPr/>
            </p:nvSpPr>
            <p:spPr>
              <a:xfrm>
                <a:off x="3909792" y="4120356"/>
                <a:ext cx="11368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ezOn</a:t>
                </a:r>
                <a:r>
                  <a:rPr lang="ko-KR" altLang="en-US" sz="1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을 통해</a:t>
                </a:r>
                <a:endParaRPr lang="en-US" altLang="ko-KR" sz="1200" dirty="0" smtClean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 algn="ctr"/>
                <a:r>
                  <a:rPr lang="ko-KR" altLang="en-US" sz="1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직접 진행 가능</a:t>
                </a:r>
                <a:endParaRPr lang="en-US" altLang="ko-KR" sz="1200" dirty="0" smtClean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grpSp>
          <p:nvGrpSpPr>
            <p:cNvPr id="33" name="그룹 32"/>
            <p:cNvGrpSpPr/>
            <p:nvPr/>
          </p:nvGrpSpPr>
          <p:grpSpPr>
            <a:xfrm>
              <a:off x="5465922" y="3384670"/>
              <a:ext cx="1313411" cy="1197351"/>
              <a:chOff x="5384757" y="3384670"/>
              <a:chExt cx="1313411" cy="1197351"/>
            </a:xfrm>
          </p:grpSpPr>
          <p:grpSp>
            <p:nvGrpSpPr>
              <p:cNvPr id="46" name="그룹 45"/>
              <p:cNvGrpSpPr/>
              <p:nvPr/>
            </p:nvGrpSpPr>
            <p:grpSpPr>
              <a:xfrm>
                <a:off x="5384757" y="3384670"/>
                <a:ext cx="1313411" cy="717663"/>
                <a:chOff x="2159142" y="3408222"/>
                <a:chExt cx="1313411" cy="717663"/>
              </a:xfrm>
            </p:grpSpPr>
            <p:sp>
              <p:nvSpPr>
                <p:cNvPr id="48" name="직사각형 47"/>
                <p:cNvSpPr/>
                <p:nvPr/>
              </p:nvSpPr>
              <p:spPr>
                <a:xfrm>
                  <a:off x="2159142" y="3408222"/>
                  <a:ext cx="1313411" cy="285403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100" dirty="0" smtClean="0"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고객</a:t>
                  </a:r>
                  <a:endParaRPr lang="ko-KR" altLang="en-US" sz="1100" dirty="0"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</p:txBody>
            </p:sp>
            <p:sp>
              <p:nvSpPr>
                <p:cNvPr id="49" name="직사각형 48"/>
                <p:cNvSpPr/>
                <p:nvPr/>
              </p:nvSpPr>
              <p:spPr>
                <a:xfrm>
                  <a:off x="2159142" y="3693625"/>
                  <a:ext cx="1313411" cy="432259"/>
                </a:xfrm>
                <a:prstGeom prst="rect">
                  <a:avLst/>
                </a:prstGeom>
                <a:noFill/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100" dirty="0" smtClean="0">
                      <a:solidFill>
                        <a:schemeClr val="tx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청약사항확인</a:t>
                  </a:r>
                  <a:r>
                    <a:rPr lang="en-US" altLang="ko-KR" sz="1100" dirty="0" smtClean="0">
                      <a:solidFill>
                        <a:schemeClr val="tx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/</a:t>
                  </a:r>
                  <a:r>
                    <a:rPr lang="ko-KR" altLang="en-US" sz="1100" dirty="0" smtClean="0">
                      <a:solidFill>
                        <a:schemeClr val="tx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서명</a:t>
                  </a:r>
                  <a:endParaRPr lang="en-US" altLang="ko-KR" sz="1100" dirty="0" smtClean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  <a:p>
                  <a:pPr algn="ctr"/>
                  <a:r>
                    <a:rPr lang="ko-KR" altLang="en-US" sz="1100" dirty="0" smtClean="0">
                      <a:solidFill>
                        <a:schemeClr val="tx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계약 전 알릴의무</a:t>
                  </a:r>
                  <a:endParaRPr lang="ko-KR" altLang="en-US" sz="1100" dirty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</p:txBody>
            </p:sp>
            <p:sp>
              <p:nvSpPr>
                <p:cNvPr id="50" name="직사각형 49"/>
                <p:cNvSpPr/>
                <p:nvPr/>
              </p:nvSpPr>
              <p:spPr>
                <a:xfrm>
                  <a:off x="2159142" y="3408222"/>
                  <a:ext cx="1313411" cy="717663"/>
                </a:xfrm>
                <a:prstGeom prst="rect">
                  <a:avLst/>
                </a:prstGeom>
                <a:noFill/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100" dirty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</p:txBody>
            </p:sp>
          </p:grpSp>
          <p:sp>
            <p:nvSpPr>
              <p:cNvPr id="47" name="TextBox 46"/>
              <p:cNvSpPr txBox="1"/>
              <p:nvPr/>
            </p:nvSpPr>
            <p:spPr>
              <a:xfrm>
                <a:off x="5516319" y="4120356"/>
                <a:ext cx="10502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1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보험계약서류</a:t>
                </a:r>
                <a:endParaRPr lang="en-US" altLang="ko-KR" sz="1200" dirty="0" smtClean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 algn="ctr"/>
                <a:r>
                  <a:rPr lang="ko-KR" altLang="en-US" sz="1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다운로드</a:t>
                </a:r>
                <a:endParaRPr lang="en-US" altLang="ko-KR" sz="1200" dirty="0" smtClean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grpSp>
          <p:nvGrpSpPr>
            <p:cNvPr id="34" name="그룹 33"/>
            <p:cNvGrpSpPr/>
            <p:nvPr/>
          </p:nvGrpSpPr>
          <p:grpSpPr>
            <a:xfrm>
              <a:off x="7024637" y="3384670"/>
              <a:ext cx="1508747" cy="1197351"/>
              <a:chOff x="7024637" y="3384670"/>
              <a:chExt cx="1508747" cy="1197351"/>
            </a:xfrm>
          </p:grpSpPr>
          <p:grpSp>
            <p:nvGrpSpPr>
              <p:cNvPr id="41" name="그룹 40"/>
              <p:cNvGrpSpPr/>
              <p:nvPr/>
            </p:nvGrpSpPr>
            <p:grpSpPr>
              <a:xfrm>
                <a:off x="7122304" y="3384670"/>
                <a:ext cx="1313411" cy="717663"/>
                <a:chOff x="2159142" y="3408222"/>
                <a:chExt cx="1313411" cy="717663"/>
              </a:xfrm>
            </p:grpSpPr>
            <p:sp>
              <p:nvSpPr>
                <p:cNvPr id="43" name="직사각형 42"/>
                <p:cNvSpPr/>
                <p:nvPr/>
              </p:nvSpPr>
              <p:spPr>
                <a:xfrm>
                  <a:off x="2159142" y="3408222"/>
                  <a:ext cx="1313411" cy="285403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100" dirty="0" smtClean="0"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컨설턴트</a:t>
                  </a:r>
                  <a:endParaRPr lang="ko-KR" altLang="en-US" sz="1100" dirty="0"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</p:txBody>
            </p:sp>
            <p:sp>
              <p:nvSpPr>
                <p:cNvPr id="44" name="직사각형 43"/>
                <p:cNvSpPr/>
                <p:nvPr/>
              </p:nvSpPr>
              <p:spPr>
                <a:xfrm>
                  <a:off x="2159142" y="3693625"/>
                  <a:ext cx="1313411" cy="432259"/>
                </a:xfrm>
                <a:prstGeom prst="rect">
                  <a:avLst/>
                </a:prstGeom>
                <a:noFill/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100" dirty="0" smtClean="0">
                      <a:solidFill>
                        <a:schemeClr val="tx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모집자보고서 입력</a:t>
                  </a:r>
                  <a:endParaRPr lang="en-US" altLang="ko-KR" sz="1100" dirty="0" smtClean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  <a:p>
                  <a:pPr algn="ctr"/>
                  <a:r>
                    <a:rPr lang="ko-KR" altLang="en-US" sz="1100" dirty="0" smtClean="0">
                      <a:solidFill>
                        <a:schemeClr val="tx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신계약 전송</a:t>
                  </a:r>
                  <a:endParaRPr lang="ko-KR" altLang="en-US" sz="1100" dirty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</p:txBody>
            </p:sp>
            <p:sp>
              <p:nvSpPr>
                <p:cNvPr id="45" name="직사각형 44"/>
                <p:cNvSpPr/>
                <p:nvPr/>
              </p:nvSpPr>
              <p:spPr>
                <a:xfrm>
                  <a:off x="2159142" y="3408222"/>
                  <a:ext cx="1313411" cy="717663"/>
                </a:xfrm>
                <a:prstGeom prst="rect">
                  <a:avLst/>
                </a:prstGeom>
                <a:noFill/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100" dirty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</p:txBody>
            </p:sp>
          </p:grpSp>
          <p:sp>
            <p:nvSpPr>
              <p:cNvPr id="42" name="TextBox 41"/>
              <p:cNvSpPr txBox="1"/>
              <p:nvPr/>
            </p:nvSpPr>
            <p:spPr>
              <a:xfrm>
                <a:off x="7024637" y="4120356"/>
                <a:ext cx="15087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1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컨설턴트가 직접</a:t>
                </a:r>
                <a:endParaRPr lang="en-US" altLang="ko-KR" sz="1200" dirty="0" smtClean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 algn="ctr"/>
                <a:r>
                  <a:rPr lang="en-US" altLang="ko-KR" sz="1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ezOn</a:t>
                </a:r>
                <a:r>
                  <a:rPr lang="ko-KR" altLang="en-US" sz="1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에서 전송 가능</a:t>
                </a:r>
                <a:endParaRPr lang="en-US" altLang="ko-KR" sz="1200" dirty="0" smtClean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grpSp>
          <p:nvGrpSpPr>
            <p:cNvPr id="35" name="그룹 34"/>
            <p:cNvGrpSpPr/>
            <p:nvPr/>
          </p:nvGrpSpPr>
          <p:grpSpPr>
            <a:xfrm>
              <a:off x="371860" y="3384670"/>
              <a:ext cx="1563248" cy="1197351"/>
              <a:chOff x="371860" y="3384670"/>
              <a:chExt cx="1563248" cy="1197351"/>
            </a:xfrm>
          </p:grpSpPr>
          <p:grpSp>
            <p:nvGrpSpPr>
              <p:cNvPr id="36" name="그룹 35"/>
              <p:cNvGrpSpPr/>
              <p:nvPr/>
            </p:nvGrpSpPr>
            <p:grpSpPr>
              <a:xfrm>
                <a:off x="496779" y="3384670"/>
                <a:ext cx="1313411" cy="717663"/>
                <a:chOff x="2159142" y="3408222"/>
                <a:chExt cx="1313411" cy="717663"/>
              </a:xfrm>
            </p:grpSpPr>
            <p:sp>
              <p:nvSpPr>
                <p:cNvPr id="38" name="직사각형 37"/>
                <p:cNvSpPr/>
                <p:nvPr/>
              </p:nvSpPr>
              <p:spPr>
                <a:xfrm>
                  <a:off x="2159142" y="3408222"/>
                  <a:ext cx="1313411" cy="285403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100" dirty="0" smtClean="0"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컨설턴트</a:t>
                  </a:r>
                  <a:r>
                    <a:rPr lang="en-US" altLang="ko-KR" sz="1100" dirty="0" smtClean="0"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/</a:t>
                  </a:r>
                  <a:r>
                    <a:rPr lang="ko-KR" altLang="en-US" sz="1100" dirty="0" smtClean="0"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고객</a:t>
                  </a:r>
                  <a:endParaRPr lang="ko-KR" altLang="en-US" sz="1100" dirty="0"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</p:txBody>
            </p:sp>
            <p:sp>
              <p:nvSpPr>
                <p:cNvPr id="39" name="직사각형 38"/>
                <p:cNvSpPr/>
                <p:nvPr/>
              </p:nvSpPr>
              <p:spPr>
                <a:xfrm>
                  <a:off x="2159142" y="3693625"/>
                  <a:ext cx="1313411" cy="432259"/>
                </a:xfrm>
                <a:prstGeom prst="rect">
                  <a:avLst/>
                </a:prstGeom>
                <a:noFill/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100" dirty="0" smtClean="0">
                      <a:solidFill>
                        <a:schemeClr val="tx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가입설계</a:t>
                  </a:r>
                  <a:endParaRPr lang="en-US" altLang="ko-KR" sz="1100" dirty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  <a:p>
                  <a:pPr algn="ctr"/>
                  <a:r>
                    <a:rPr lang="ko-KR" altLang="en-US" sz="1100" dirty="0" smtClean="0">
                      <a:solidFill>
                        <a:schemeClr val="tx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상품제안</a:t>
                  </a:r>
                  <a:endParaRPr lang="ko-KR" altLang="en-US" sz="1100" dirty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</p:txBody>
            </p:sp>
            <p:sp>
              <p:nvSpPr>
                <p:cNvPr id="40" name="직사각형 39"/>
                <p:cNvSpPr/>
                <p:nvPr/>
              </p:nvSpPr>
              <p:spPr>
                <a:xfrm>
                  <a:off x="2159142" y="3408222"/>
                  <a:ext cx="1313411" cy="717663"/>
                </a:xfrm>
                <a:prstGeom prst="rect">
                  <a:avLst/>
                </a:prstGeom>
                <a:noFill/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100" dirty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</p:txBody>
            </p:sp>
          </p:grpSp>
          <p:sp>
            <p:nvSpPr>
              <p:cNvPr id="37" name="TextBox 36"/>
              <p:cNvSpPr txBox="1"/>
              <p:nvPr/>
            </p:nvSpPr>
            <p:spPr>
              <a:xfrm>
                <a:off x="371860" y="4120356"/>
                <a:ext cx="15632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120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고객을 직접 대면하여</a:t>
                </a:r>
                <a:endParaRPr lang="en-US" altLang="ko-KR" sz="1200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 algn="ctr"/>
                <a:r>
                  <a:rPr lang="ko-KR" altLang="en-US" sz="120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상품설명 및 제안</a:t>
                </a:r>
                <a:endParaRPr lang="en-US" altLang="ko-KR" sz="1200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</p:grpSp>
      <p:sp>
        <p:nvSpPr>
          <p:cNvPr id="61" name="대각선 방향의 모서리가 둥근 사각형 60"/>
          <p:cNvSpPr/>
          <p:nvPr/>
        </p:nvSpPr>
        <p:spPr>
          <a:xfrm>
            <a:off x="3684565" y="5014567"/>
            <a:ext cx="5051055" cy="1554480"/>
          </a:xfrm>
          <a:prstGeom prst="round2DiagRect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63" name="직선 화살표 연결선 62"/>
          <p:cNvCxnSpPr>
            <a:stCxn id="40" idx="3"/>
            <a:endCxn id="60" idx="1"/>
          </p:cNvCxnSpPr>
          <p:nvPr/>
        </p:nvCxnSpPr>
        <p:spPr>
          <a:xfrm>
            <a:off x="1856699" y="5607546"/>
            <a:ext cx="342970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화살표 연결선 64"/>
          <p:cNvCxnSpPr>
            <a:stCxn id="60" idx="3"/>
            <a:endCxn id="55" idx="1"/>
          </p:cNvCxnSpPr>
          <p:nvPr/>
        </p:nvCxnSpPr>
        <p:spPr>
          <a:xfrm>
            <a:off x="3513080" y="5607546"/>
            <a:ext cx="342970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화살표 연결선 67"/>
          <p:cNvCxnSpPr>
            <a:stCxn id="55" idx="3"/>
            <a:endCxn id="50" idx="1"/>
          </p:cNvCxnSpPr>
          <p:nvPr/>
        </p:nvCxnSpPr>
        <p:spPr>
          <a:xfrm>
            <a:off x="5169461" y="5607546"/>
            <a:ext cx="342970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직선 화살표 연결선 70"/>
          <p:cNvCxnSpPr>
            <a:stCxn id="50" idx="3"/>
            <a:endCxn id="45" idx="1"/>
          </p:cNvCxnSpPr>
          <p:nvPr/>
        </p:nvCxnSpPr>
        <p:spPr>
          <a:xfrm>
            <a:off x="6825842" y="5607546"/>
            <a:ext cx="342971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96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스마트폰청약서 </a:t>
            </a:r>
            <a:r>
              <a:rPr lang="ko-KR" altLang="en-US" dirty="0" err="1" smtClean="0"/>
              <a:t>발송방법</a:t>
            </a:r>
            <a:endParaRPr lang="ko-KR" altLang="en-US" dirty="0"/>
          </a:p>
        </p:txBody>
      </p:sp>
      <p:cxnSp>
        <p:nvCxnSpPr>
          <p:cNvPr id="3" name="직선 연결선 2"/>
          <p:cNvCxnSpPr/>
          <p:nvPr/>
        </p:nvCxnSpPr>
        <p:spPr>
          <a:xfrm>
            <a:off x="789330" y="1803415"/>
            <a:ext cx="7936302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대각선 방향의 모서리가 둥근 사각형 3"/>
          <p:cNvSpPr/>
          <p:nvPr/>
        </p:nvSpPr>
        <p:spPr>
          <a:xfrm>
            <a:off x="418369" y="2114215"/>
            <a:ext cx="8307263" cy="1645589"/>
          </a:xfrm>
          <a:prstGeom prst="round2DiagRect">
            <a:avLst>
              <a:gd name="adj1" fmla="val 12513"/>
              <a:gd name="adj2" fmla="val 0"/>
            </a:avLst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76179" y="2244511"/>
            <a:ext cx="7677479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330325" eaLnBrk="0" hangingPunct="0">
              <a:lnSpc>
                <a:spcPct val="150000"/>
              </a:lnSpc>
            </a:pPr>
            <a:r>
              <a:rPr lang="ko-KR" altLang="en-US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고객이 </a:t>
            </a:r>
            <a:r>
              <a:rPr lang="en-US" altLang="ko-KR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ezOn</a:t>
            </a:r>
            <a:r>
              <a:rPr lang="ko-KR" altLang="en-US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시스템을 통해 스마트폰청약을 진행하려면</a:t>
            </a:r>
            <a:r>
              <a:rPr lang="en-US" altLang="ko-KR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컨설턴트가 </a:t>
            </a:r>
            <a:r>
              <a:rPr lang="en-US" altLang="ko-KR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V3_</a:t>
            </a:r>
            <a:r>
              <a:rPr lang="ko-KR" altLang="en-US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영업지원이나 드림온시스템에서 계약자에게</a:t>
            </a:r>
            <a:endParaRPr lang="en-US" altLang="ko-KR" sz="1200" kern="0" dirty="0" smtClean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defTabSz="1330325" eaLnBrk="0" hangingPunct="0">
              <a:lnSpc>
                <a:spcPct val="150000"/>
              </a:lnSpc>
            </a:pPr>
            <a:r>
              <a:rPr lang="ko-KR" altLang="en-US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스마트폰청약서를 알림톡으로 발송해야 합니다</a:t>
            </a:r>
            <a:r>
              <a:rPr lang="en-US" altLang="ko-KR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defTabSz="1330325" eaLnBrk="0" hangingPunct="0">
              <a:lnSpc>
                <a:spcPct val="150000"/>
              </a:lnSpc>
            </a:pPr>
            <a:r>
              <a:rPr lang="ko-KR" altLang="en-US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스마트폰청약서 발송은 </a:t>
            </a:r>
            <a:r>
              <a:rPr lang="ko-KR" altLang="en-US" sz="1200" kern="0" dirty="0" smtClean="0">
                <a:solidFill>
                  <a:srgbClr val="C00000"/>
                </a:solidFill>
                <a:latin typeface="나눔고딕" pitchFamily="50" charset="-127"/>
                <a:ea typeface="나눔고딕" pitchFamily="50" charset="-127"/>
              </a:rPr>
              <a:t>① </a:t>
            </a:r>
            <a:r>
              <a:rPr lang="en-US" altLang="ko-KR" sz="1200" kern="0" dirty="0" smtClean="0">
                <a:solidFill>
                  <a:srgbClr val="C00000"/>
                </a:solidFill>
                <a:latin typeface="나눔고딕" pitchFamily="50" charset="-127"/>
                <a:ea typeface="나눔고딕" pitchFamily="50" charset="-127"/>
              </a:rPr>
              <a:t>V3_</a:t>
            </a:r>
            <a:r>
              <a:rPr lang="ko-KR" altLang="en-US" sz="1200" kern="0" dirty="0" smtClean="0">
                <a:solidFill>
                  <a:srgbClr val="C00000"/>
                </a:solidFill>
                <a:latin typeface="나눔고딕" pitchFamily="50" charset="-127"/>
                <a:ea typeface="나눔고딕" pitchFamily="50" charset="-127"/>
              </a:rPr>
              <a:t>영업지원에</a:t>
            </a:r>
            <a:r>
              <a:rPr lang="ko-KR" altLang="en-US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서는 현재도 지면청약서를 발행하는 「개인청약입력</a:t>
            </a:r>
            <a:r>
              <a:rPr lang="en-US" altLang="ko-KR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[BUW01004P]</a:t>
            </a:r>
            <a:r>
              <a:rPr lang="ko-KR" altLang="en-US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」에서 </a:t>
            </a:r>
            <a:endParaRPr lang="en-US" altLang="ko-KR" sz="1200" kern="0" dirty="0" smtClean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defTabSz="1330325" eaLnBrk="0" hangingPunct="0">
              <a:lnSpc>
                <a:spcPct val="150000"/>
              </a:lnSpc>
            </a:pPr>
            <a:r>
              <a:rPr lang="ko-KR" altLang="en-US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아래와 같이 </a:t>
            </a:r>
            <a:r>
              <a:rPr lang="ko-KR" altLang="en-US" sz="1200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청약형태를</a:t>
            </a:r>
            <a:r>
              <a:rPr lang="ko-KR" altLang="en-US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 「</a:t>
            </a:r>
            <a:r>
              <a:rPr lang="ko-KR" altLang="en-US" sz="1200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모바일」로</a:t>
            </a:r>
            <a:r>
              <a:rPr lang="ko-KR" altLang="en-US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 선택하고 하단의 「저장」 버튼을 누르면 자동으로 발송되고</a:t>
            </a:r>
            <a:r>
              <a:rPr lang="en-US" altLang="ko-KR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200" kern="0" dirty="0" smtClean="0">
                <a:solidFill>
                  <a:srgbClr val="C00000"/>
                </a:solidFill>
                <a:latin typeface="나눔고딕" pitchFamily="50" charset="-127"/>
                <a:ea typeface="나눔고딕" pitchFamily="50" charset="-127"/>
              </a:rPr>
              <a:t>② 드림온시스템</a:t>
            </a:r>
            <a:r>
              <a:rPr lang="ko-KR" altLang="en-US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에서는</a:t>
            </a:r>
            <a:endParaRPr lang="en-US" altLang="ko-KR" sz="1200" kern="0" dirty="0" smtClean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defTabSz="1330325" eaLnBrk="0" hangingPunct="0">
              <a:lnSpc>
                <a:spcPct val="150000"/>
              </a:lnSpc>
            </a:pPr>
            <a:r>
              <a:rPr lang="ko-KR" altLang="en-US" sz="1200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좌측하단의</a:t>
            </a:r>
            <a:r>
              <a:rPr lang="ko-KR" altLang="en-US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 「모바일청약 선택」 버튼을 누른 후 호출되는 팝업에서 「모바일 </a:t>
            </a:r>
            <a:r>
              <a:rPr lang="ko-KR" altLang="en-US" sz="1200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청약」을</a:t>
            </a:r>
            <a:r>
              <a:rPr lang="ko-KR" altLang="en-US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 선택하면 자동으로 발송된답니다</a:t>
            </a:r>
            <a:r>
              <a:rPr lang="en-US" altLang="ko-KR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888550" y="1351436"/>
            <a:ext cx="6749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>
                <a:solidFill>
                  <a:sysClr val="windowText" lastClr="000000"/>
                </a:solidFill>
                <a:latin typeface="나눔고딕" pitchFamily="50" charset="-127"/>
                <a:ea typeface="나눔고딕" pitchFamily="50" charset="-127"/>
              </a:rPr>
              <a:t>스마트폰청약서 </a:t>
            </a:r>
            <a:r>
              <a:rPr lang="ko-KR" altLang="en-US" b="1" dirty="0">
                <a:solidFill>
                  <a:srgbClr val="C00000"/>
                </a:solidFill>
                <a:latin typeface="나눔고딕" pitchFamily="50" charset="-127"/>
                <a:ea typeface="나눔고딕" pitchFamily="50" charset="-127"/>
              </a:rPr>
              <a:t>발송</a:t>
            </a:r>
            <a:r>
              <a:rPr lang="ko-KR" altLang="en-US" b="1" dirty="0">
                <a:solidFill>
                  <a:sysClr val="windowText" lastClr="000000"/>
                </a:solidFill>
                <a:latin typeface="나눔고딕" pitchFamily="50" charset="-127"/>
                <a:ea typeface="나눔고딕" pitchFamily="50" charset="-127"/>
              </a:rPr>
              <a:t>은 </a:t>
            </a:r>
            <a:r>
              <a:rPr lang="ko-KR" altLang="en-US" b="1" dirty="0" smtClean="0">
                <a:solidFill>
                  <a:sysClr val="windowText" lastClr="000000"/>
                </a:solidFill>
                <a:latin typeface="나눔고딕" pitchFamily="50" charset="-127"/>
                <a:ea typeface="나눔고딕" pitchFamily="50" charset="-127"/>
              </a:rPr>
              <a:t>어디서</a:t>
            </a:r>
            <a:r>
              <a:rPr lang="en-US" altLang="ko-KR" b="1" dirty="0" smtClean="0">
                <a:solidFill>
                  <a:sysClr val="windowText" lastClr="000000"/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b="1" dirty="0" smtClean="0">
                <a:solidFill>
                  <a:sysClr val="windowText" lastClr="000000"/>
                </a:solidFill>
                <a:latin typeface="나눔고딕" pitchFamily="50" charset="-127"/>
                <a:ea typeface="나눔고딕" pitchFamily="50" charset="-127"/>
              </a:rPr>
              <a:t>어떻게 </a:t>
            </a:r>
            <a:r>
              <a:rPr lang="ko-KR" altLang="en-US" b="1" dirty="0">
                <a:solidFill>
                  <a:sysClr val="windowText" lastClr="000000"/>
                </a:solidFill>
                <a:latin typeface="나눔고딕" pitchFamily="50" charset="-127"/>
                <a:ea typeface="나눔고딕" pitchFamily="50" charset="-127"/>
              </a:rPr>
              <a:t>해요</a:t>
            </a:r>
            <a:r>
              <a:rPr lang="en-US" altLang="ko-KR" b="1" dirty="0">
                <a:solidFill>
                  <a:sysClr val="windowText" lastClr="000000"/>
                </a:solidFill>
                <a:latin typeface="나눔고딕" pitchFamily="50" charset="-127"/>
                <a:ea typeface="나눔고딕" pitchFamily="50" charset="-127"/>
              </a:rPr>
              <a:t>?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8489990" y="1285844"/>
            <a:ext cx="235642" cy="492443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r>
              <a:rPr lang="en-US" altLang="ko-KR" sz="3200" b="1" i="1" dirty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헤드라인M" pitchFamily="18" charset="-127"/>
                <a:ea typeface="HY헤드라인M" pitchFamily="18" charset="-127"/>
              </a:rPr>
              <a:t>9</a:t>
            </a:r>
            <a:endParaRPr lang="en-US" altLang="ko-KR" sz="3200" b="1" i="1" cap="none" spc="0" dirty="0">
              <a:ln w="1905"/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410855" y="1798810"/>
            <a:ext cx="293350" cy="61555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ko-KR" sz="4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헤드라인M" pitchFamily="18" charset="-127"/>
                <a:ea typeface="HY헤드라인M" pitchFamily="18" charset="-127"/>
              </a:rPr>
              <a:t>A</a:t>
            </a:r>
            <a:endParaRPr lang="en-US" altLang="ko-KR" sz="40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410855" y="1162734"/>
            <a:ext cx="293350" cy="615553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altLang="ko-KR" sz="40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헤드라인M" pitchFamily="18" charset="-127"/>
                <a:ea typeface="HY헤드라인M" pitchFamily="18" charset="-127"/>
              </a:rPr>
              <a:t>Q</a:t>
            </a:r>
            <a:endParaRPr lang="en-US" altLang="ko-KR" sz="3200" b="1" i="1" cap="none" spc="0" dirty="0">
              <a:ln w="1905"/>
              <a:solidFill>
                <a:schemeClr val="accent4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369" y="3890100"/>
            <a:ext cx="3686279" cy="2700080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038" y="3899065"/>
            <a:ext cx="4511594" cy="2196935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2260121" y="6236897"/>
            <a:ext cx="595223" cy="90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2881222" y="6329664"/>
            <a:ext cx="252000" cy="108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4257168" y="5903974"/>
            <a:ext cx="612000" cy="144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6068713" y="4906784"/>
            <a:ext cx="468000" cy="144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950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새로운 서식 </a:t>
            </a:r>
            <a:r>
              <a:rPr lang="ko-KR" altLang="en-US" dirty="0">
                <a:solidFill>
                  <a:sysClr val="windowText" lastClr="000000"/>
                </a:solidFill>
              </a:rPr>
              <a:t>「보험계약서류 수령 </a:t>
            </a:r>
            <a:r>
              <a:rPr lang="ko-KR" altLang="en-US" dirty="0" smtClean="0">
                <a:solidFill>
                  <a:sysClr val="windowText" lastClr="000000"/>
                </a:solidFill>
              </a:rPr>
              <a:t>확인서」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grpSp>
        <p:nvGrpSpPr>
          <p:cNvPr id="6" name="그룹 5"/>
          <p:cNvGrpSpPr/>
          <p:nvPr/>
        </p:nvGrpSpPr>
        <p:grpSpPr>
          <a:xfrm>
            <a:off x="410855" y="1162734"/>
            <a:ext cx="8314777" cy="5307481"/>
            <a:chOff x="410855" y="1162734"/>
            <a:chExt cx="8314777" cy="5307481"/>
          </a:xfrm>
        </p:grpSpPr>
        <p:cxnSp>
          <p:nvCxnSpPr>
            <p:cNvPr id="3" name="직선 연결선 2"/>
            <p:cNvCxnSpPr/>
            <p:nvPr/>
          </p:nvCxnSpPr>
          <p:spPr>
            <a:xfrm>
              <a:off x="789330" y="1803415"/>
              <a:ext cx="7936302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대각선 방향의 모서리가 둥근 사각형 3"/>
            <p:cNvSpPr/>
            <p:nvPr/>
          </p:nvSpPr>
          <p:spPr>
            <a:xfrm>
              <a:off x="418369" y="2114215"/>
              <a:ext cx="5054985" cy="4356000"/>
            </a:xfrm>
            <a:prstGeom prst="round2DiagRect">
              <a:avLst>
                <a:gd name="adj1" fmla="val 4789"/>
                <a:gd name="adj2" fmla="val 0"/>
              </a:avLst>
            </a:prstGeom>
            <a:solidFill>
              <a:schemeClr val="bg1"/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76180" y="2244511"/>
              <a:ext cx="4515330" cy="41549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330325" eaLnBrk="0" hangingPunct="0">
                <a:lnSpc>
                  <a:spcPct val="150000"/>
                </a:lnSpc>
              </a:pP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오는 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3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월 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25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일부터 시행되는 금융소비자보호에 관한 법률에서 정한</a:t>
              </a:r>
              <a:endParaRPr lang="en-US" altLang="ko-KR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defTabSz="1330325" eaLnBrk="0" hangingPunct="0">
                <a:lnSpc>
                  <a:spcPct val="150000"/>
                </a:lnSpc>
              </a:pP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바에 따르면 컨설턴트는 고객이 요청한 방식에 따라 계약서류를 </a:t>
              </a:r>
              <a:endParaRPr lang="en-US" altLang="ko-KR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defTabSz="1330325" eaLnBrk="0" hangingPunct="0">
                <a:lnSpc>
                  <a:spcPct val="150000"/>
                </a:lnSpc>
              </a:pP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고객에게 지체없이 제공하여야 하고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이에 대하여 고객과의 다툼이 </a:t>
              </a:r>
              <a:endParaRPr lang="en-US" altLang="ko-KR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defTabSz="1330325" eaLnBrk="0" hangingPunct="0">
                <a:lnSpc>
                  <a:spcPct val="150000"/>
                </a:lnSpc>
              </a:pP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발생하였을 때에는 이를 입증해야 합니다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.</a:t>
              </a:r>
            </a:p>
            <a:p>
              <a:pPr defTabSz="1330325" eaLnBrk="0" hangingPunct="0">
                <a:lnSpc>
                  <a:spcPct val="150000"/>
                </a:lnSpc>
              </a:pP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그런데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계약자보관용 청약서나 약관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상품설명서 등 계약서류를</a:t>
              </a:r>
              <a:endParaRPr lang="en-US" altLang="ko-KR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defTabSz="1330325" eaLnBrk="0" hangingPunct="0">
                <a:lnSpc>
                  <a:spcPct val="150000"/>
                </a:lnSpc>
              </a:pP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고객에게 분명히 현물로 전달했는데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1200" kern="0" dirty="0" smtClean="0">
                  <a:solidFill>
                    <a:srgbClr val="C00000"/>
                  </a:solidFill>
                  <a:latin typeface="나눔고딕" pitchFamily="50" charset="-127"/>
                  <a:ea typeface="나눔고딕" pitchFamily="50" charset="-127"/>
                </a:rPr>
                <a:t>고객이 </a:t>
              </a:r>
              <a:r>
                <a:rPr lang="en-US" altLang="ko-KR" sz="1200" kern="0" dirty="0" smtClean="0">
                  <a:solidFill>
                    <a:srgbClr val="C00000"/>
                  </a:solidFill>
                  <a:latin typeface="나눔고딕" pitchFamily="50" charset="-127"/>
                  <a:ea typeface="나눔고딕" pitchFamily="50" charset="-127"/>
                </a:rPr>
                <a:t>“</a:t>
              </a:r>
              <a:r>
                <a:rPr lang="ko-KR" altLang="en-US" sz="1200" kern="0" dirty="0" smtClean="0">
                  <a:solidFill>
                    <a:srgbClr val="C00000"/>
                  </a:solidFill>
                  <a:latin typeface="나눔고딕" pitchFamily="50" charset="-127"/>
                  <a:ea typeface="나눔고딕" pitchFamily="50" charset="-127"/>
                </a:rPr>
                <a:t>받지 못했다</a:t>
              </a:r>
              <a:r>
                <a:rPr lang="en-US" altLang="ko-KR" sz="1200" kern="0" dirty="0" smtClean="0">
                  <a:solidFill>
                    <a:srgbClr val="C00000"/>
                  </a:solidFill>
                  <a:latin typeface="나눔고딕" pitchFamily="50" charset="-127"/>
                  <a:ea typeface="나눔고딕" pitchFamily="50" charset="-127"/>
                </a:rPr>
                <a:t>”</a:t>
              </a:r>
              <a:r>
                <a:rPr lang="ko-KR" altLang="en-US" sz="1200" kern="0" dirty="0" smtClean="0">
                  <a:solidFill>
                    <a:srgbClr val="C00000"/>
                  </a:solidFill>
                  <a:latin typeface="나눔고딕" pitchFamily="50" charset="-127"/>
                  <a:ea typeface="나눔고딕" pitchFamily="50" charset="-127"/>
                </a:rPr>
                <a:t>고 딴소리를</a:t>
              </a:r>
              <a:endParaRPr lang="en-US" altLang="ko-KR" sz="1200" kern="0" dirty="0" smtClean="0">
                <a:solidFill>
                  <a:srgbClr val="C00000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defTabSz="1330325" eaLnBrk="0" hangingPunct="0">
                <a:lnSpc>
                  <a:spcPct val="150000"/>
                </a:lnSpc>
              </a:pPr>
              <a:r>
                <a:rPr lang="ko-KR" altLang="en-US" sz="1200" kern="0" dirty="0" smtClean="0">
                  <a:solidFill>
                    <a:srgbClr val="C00000"/>
                  </a:solidFill>
                  <a:latin typeface="나눔고딕" pitchFamily="50" charset="-127"/>
                  <a:ea typeface="나눔고딕" pitchFamily="50" charset="-127"/>
                </a:rPr>
                <a:t>했을 때</a:t>
              </a:r>
              <a:r>
                <a:rPr lang="en-US" altLang="ko-KR" sz="1200" kern="0" dirty="0" smtClean="0">
                  <a:solidFill>
                    <a:srgbClr val="C00000"/>
                  </a:solidFill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1200" kern="0" dirty="0" smtClean="0">
                  <a:solidFill>
                    <a:srgbClr val="C00000"/>
                  </a:solidFill>
                  <a:latin typeface="나눔고딕" pitchFamily="50" charset="-127"/>
                  <a:ea typeface="나눔고딕" pitchFamily="50" charset="-127"/>
                </a:rPr>
                <a:t>컨설턴트가 반박하고 입증하는 것은 불가능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에 가깝겠죠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?</a:t>
              </a:r>
            </a:p>
            <a:p>
              <a:pPr defTabSz="1330325" eaLnBrk="0" hangingPunct="0">
                <a:lnSpc>
                  <a:spcPct val="150000"/>
                </a:lnSpc>
              </a:pP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이 때문에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컨설턴트가 고객에게 계약서류를 직접 현물로 전달한 </a:t>
              </a:r>
              <a:endParaRPr lang="en-US" altLang="ko-KR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defTabSz="1330325" eaLnBrk="0" hangingPunct="0">
                <a:lnSpc>
                  <a:spcPct val="150000"/>
                </a:lnSpc>
              </a:pP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경우에는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오른편의 이미지와 같이 「보험계약서류 수령 </a:t>
              </a:r>
              <a:r>
                <a:rPr lang="ko-KR" altLang="en-US" sz="1200" kern="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확인서」를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 통해 고객이 요청한 방식에 따라 계약서류를 정상적으로 수령하였음을 </a:t>
              </a:r>
              <a:endParaRPr lang="en-US" altLang="ko-KR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defTabSz="1330325" eaLnBrk="0" hangingPunct="0">
                <a:lnSpc>
                  <a:spcPct val="150000"/>
                </a:lnSpc>
              </a:pP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인정하는 서류를 만들게 되었어요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.</a:t>
              </a:r>
            </a:p>
            <a:p>
              <a:pPr defTabSz="1330325" eaLnBrk="0" hangingPunct="0">
                <a:lnSpc>
                  <a:spcPct val="150000"/>
                </a:lnSpc>
              </a:pP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이 서류는 청약서를 발행할 때 다른 서류들과 같이 출력되고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고객에게</a:t>
              </a:r>
              <a:endParaRPr lang="en-US" altLang="ko-KR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defTabSz="1330325" eaLnBrk="0" hangingPunct="0">
                <a:lnSpc>
                  <a:spcPct val="150000"/>
                </a:lnSpc>
              </a:pP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자필서명을 받아 스캔 하면 자동으로 이미지가 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DB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에 저장된답니다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.</a:t>
              </a:r>
            </a:p>
            <a:p>
              <a:pPr defTabSz="1330325" eaLnBrk="0" hangingPunct="0">
                <a:lnSpc>
                  <a:spcPct val="150000"/>
                </a:lnSpc>
              </a:pP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그러면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1200" kern="0" dirty="0" smtClean="0">
                  <a:solidFill>
                    <a:srgbClr val="C00000"/>
                  </a:solidFill>
                  <a:latin typeface="나눔고딕" pitchFamily="50" charset="-127"/>
                  <a:ea typeface="나눔고딕" pitchFamily="50" charset="-127"/>
                </a:rPr>
                <a:t>고객이 나중에 딴소리</a:t>
              </a:r>
              <a:r>
                <a:rPr lang="en-US" altLang="ko-KR" sz="1200" kern="0" dirty="0" smtClean="0">
                  <a:solidFill>
                    <a:srgbClr val="C00000"/>
                  </a:solidFill>
                  <a:latin typeface="나눔고딕" pitchFamily="50" charset="-127"/>
                  <a:ea typeface="나눔고딕" pitchFamily="50" charset="-127"/>
                </a:rPr>
                <a:t>(?)</a:t>
              </a:r>
              <a:r>
                <a:rPr lang="ko-KR" altLang="en-US" sz="1200" kern="0" dirty="0" smtClean="0">
                  <a:solidFill>
                    <a:srgbClr val="C00000"/>
                  </a:solidFill>
                  <a:latin typeface="나눔고딕" pitchFamily="50" charset="-127"/>
                  <a:ea typeface="나눔고딕" pitchFamily="50" charset="-127"/>
                </a:rPr>
                <a:t>를 해도 컨설턴트가 당하는 일이 </a:t>
              </a:r>
              <a:endParaRPr lang="en-US" altLang="ko-KR" sz="1200" kern="0" dirty="0" smtClean="0">
                <a:solidFill>
                  <a:srgbClr val="C00000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defTabSz="1330325" eaLnBrk="0" hangingPunct="0">
                <a:lnSpc>
                  <a:spcPct val="150000"/>
                </a:lnSpc>
              </a:pPr>
              <a:r>
                <a:rPr lang="ko-KR" altLang="en-US" sz="1200" kern="0" dirty="0" smtClean="0">
                  <a:solidFill>
                    <a:srgbClr val="C00000"/>
                  </a:solidFill>
                  <a:latin typeface="나눔고딕" pitchFamily="50" charset="-127"/>
                  <a:ea typeface="나눔고딕" pitchFamily="50" charset="-127"/>
                </a:rPr>
                <a:t>없겠죠</a:t>
              </a:r>
              <a:r>
                <a:rPr lang="en-US" altLang="ko-KR" sz="1200" kern="0" dirty="0" smtClean="0">
                  <a:solidFill>
                    <a:srgbClr val="C00000"/>
                  </a:solidFill>
                  <a:latin typeface="나눔고딕" pitchFamily="50" charset="-127"/>
                  <a:ea typeface="나눔고딕" pitchFamily="50" charset="-127"/>
                </a:rPr>
                <a:t>? </a:t>
              </a:r>
              <a:r>
                <a:rPr lang="ko-KR" altLang="en-US" sz="1200" kern="0" dirty="0" smtClean="0">
                  <a:solidFill>
                    <a:srgbClr val="C00000"/>
                  </a:solidFill>
                  <a:latin typeface="나눔고딕" pitchFamily="50" charset="-127"/>
                  <a:ea typeface="나눔고딕" pitchFamily="50" charset="-127"/>
                </a:rPr>
                <a:t>애써 노력해서 어렵게 모집했는데 서러운 일은 없어야 합니다</a:t>
              </a:r>
              <a:r>
                <a:rPr lang="en-US" altLang="ko-KR" sz="1200" kern="0" dirty="0" smtClean="0">
                  <a:solidFill>
                    <a:srgbClr val="C00000"/>
                  </a:solidFill>
                  <a:latin typeface="나눔고딕" pitchFamily="50" charset="-127"/>
                  <a:ea typeface="나눔고딕" pitchFamily="50" charset="-127"/>
                </a:rPr>
                <a:t>.</a:t>
              </a: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888549" y="1351436"/>
              <a:ext cx="748769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b="1" dirty="0">
                  <a:solidFill>
                    <a:sysClr val="windowText" lastClr="000000"/>
                  </a:solidFill>
                  <a:latin typeface="나눔고딕" pitchFamily="50" charset="-127"/>
                  <a:ea typeface="나눔고딕" pitchFamily="50" charset="-127"/>
                </a:rPr>
                <a:t>전에는 없던 「</a:t>
              </a:r>
              <a:r>
                <a:rPr lang="ko-KR" altLang="en-US" b="1" dirty="0" smtClean="0">
                  <a:solidFill>
                    <a:sysClr val="windowText" lastClr="000000"/>
                  </a:solidFill>
                  <a:latin typeface="나눔고딕" pitchFamily="50" charset="-127"/>
                  <a:ea typeface="나눔고딕" pitchFamily="50" charset="-127"/>
                </a:rPr>
                <a:t>보험계약서류 </a:t>
              </a:r>
              <a:r>
                <a:rPr lang="ko-KR" altLang="en-US" b="1" dirty="0">
                  <a:solidFill>
                    <a:sysClr val="windowText" lastClr="000000"/>
                  </a:solidFill>
                  <a:latin typeface="나눔고딕" pitchFamily="50" charset="-127"/>
                  <a:ea typeface="나눔고딕" pitchFamily="50" charset="-127"/>
                </a:rPr>
                <a:t>수령 </a:t>
              </a:r>
              <a:r>
                <a:rPr lang="ko-KR" altLang="en-US" b="1" dirty="0" err="1" smtClean="0">
                  <a:solidFill>
                    <a:sysClr val="windowText" lastClr="000000"/>
                  </a:solidFill>
                  <a:latin typeface="나눔고딕" pitchFamily="50" charset="-127"/>
                  <a:ea typeface="나눔고딕" pitchFamily="50" charset="-127"/>
                </a:rPr>
                <a:t>확인서」</a:t>
              </a:r>
              <a:r>
                <a:rPr lang="ko-KR" altLang="en-US" b="1" dirty="0" err="1">
                  <a:solidFill>
                    <a:sysClr val="windowText" lastClr="000000"/>
                  </a:solidFill>
                  <a:latin typeface="나눔고딕" pitchFamily="50" charset="-127"/>
                  <a:ea typeface="나눔고딕" pitchFamily="50" charset="-127"/>
                </a:rPr>
                <a:t>가</a:t>
              </a:r>
              <a:r>
                <a:rPr lang="ko-KR" altLang="en-US" b="1" dirty="0">
                  <a:solidFill>
                    <a:sysClr val="windowText" lastClr="000000"/>
                  </a:solidFill>
                  <a:latin typeface="나눔고딕" pitchFamily="50" charset="-127"/>
                  <a:ea typeface="나눔고딕" pitchFamily="50" charset="-127"/>
                </a:rPr>
                <a:t> 생겼던데</a:t>
              </a:r>
              <a:r>
                <a:rPr lang="en-US" altLang="ko-KR" b="1" dirty="0">
                  <a:solidFill>
                    <a:sysClr val="windowText" lastClr="000000"/>
                  </a:solidFill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b="1" dirty="0">
                  <a:solidFill>
                    <a:sysClr val="windowText" lastClr="000000"/>
                  </a:solidFill>
                  <a:latin typeface="나눔고딕" pitchFamily="50" charset="-127"/>
                  <a:ea typeface="나눔고딕" pitchFamily="50" charset="-127"/>
                </a:rPr>
                <a:t>도대체 왜 만든 거죠</a:t>
              </a:r>
              <a:r>
                <a:rPr lang="en-US" altLang="ko-KR" b="1" dirty="0">
                  <a:solidFill>
                    <a:sysClr val="windowText" lastClr="000000"/>
                  </a:solidFill>
                  <a:latin typeface="나눔고딕" pitchFamily="50" charset="-127"/>
                  <a:ea typeface="나눔고딕" pitchFamily="50" charset="-127"/>
                </a:rPr>
                <a:t>?</a:t>
              </a:r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410855" y="1798810"/>
              <a:ext cx="293350" cy="615553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ko-KR" sz="4000" b="1" i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Y헤드라인M" pitchFamily="18" charset="-127"/>
                  <a:ea typeface="HY헤드라인M" pitchFamily="18" charset="-127"/>
                </a:rPr>
                <a:t>A</a:t>
              </a:r>
              <a:endParaRPr lang="en-US" altLang="ko-KR" sz="4000" b="1" i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410855" y="1162734"/>
              <a:ext cx="293350" cy="615553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altLang="ko-KR" sz="4000" b="1" i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Y헤드라인M" pitchFamily="18" charset="-127"/>
                  <a:ea typeface="HY헤드라인M" pitchFamily="18" charset="-127"/>
                </a:rPr>
                <a:t>Q</a:t>
              </a:r>
              <a:endParaRPr lang="en-US" altLang="ko-KR" sz="3200" b="1" i="1" cap="none" spc="0" dirty="0">
                <a:ln w="1905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pic>
          <p:nvPicPr>
            <p:cNvPr id="21" name="그림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5329" y="2114215"/>
              <a:ext cx="3080303" cy="435600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11" name="직사각형 10"/>
            <p:cNvSpPr/>
            <p:nvPr/>
          </p:nvSpPr>
          <p:spPr>
            <a:xfrm>
              <a:off x="8254349" y="1285844"/>
              <a:ext cx="471283" cy="492443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altLang="ko-KR" sz="3200" b="1" i="1" dirty="0" smtClean="0">
                  <a:ln w="1905"/>
                  <a:solidFill>
                    <a:srgbClr val="92D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Y헤드라인M" pitchFamily="18" charset="-127"/>
                  <a:ea typeface="HY헤드라인M" pitchFamily="18" charset="-127"/>
                </a:rPr>
                <a:t>10</a:t>
              </a:r>
              <a:endParaRPr lang="en-US" altLang="ko-KR" sz="3200" b="1" i="1" cap="none" spc="0" dirty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471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금소법</a:t>
            </a:r>
            <a:r>
              <a:rPr lang="ko-KR" altLang="en-US" dirty="0" smtClean="0"/>
              <a:t> 시행에 따른 </a:t>
            </a:r>
            <a:r>
              <a:rPr lang="ko-KR" altLang="en-US" dirty="0" smtClean="0">
                <a:solidFill>
                  <a:srgbClr val="C00000"/>
                </a:solidFill>
              </a:rPr>
              <a:t>컨설턴트 보호 </a:t>
            </a:r>
            <a:r>
              <a:rPr lang="ko-KR" altLang="en-US" dirty="0" smtClean="0"/>
              <a:t>노력</a:t>
            </a:r>
            <a:endParaRPr lang="ko-KR" altLang="en-US" dirty="0"/>
          </a:p>
        </p:txBody>
      </p:sp>
      <p:grpSp>
        <p:nvGrpSpPr>
          <p:cNvPr id="7" name="그룹 6"/>
          <p:cNvGrpSpPr/>
          <p:nvPr/>
        </p:nvGrpSpPr>
        <p:grpSpPr>
          <a:xfrm>
            <a:off x="410855" y="1162734"/>
            <a:ext cx="8314777" cy="5341583"/>
            <a:chOff x="410855" y="1162734"/>
            <a:chExt cx="8314777" cy="5341583"/>
          </a:xfrm>
        </p:grpSpPr>
        <p:cxnSp>
          <p:nvCxnSpPr>
            <p:cNvPr id="3" name="직선 연결선 2"/>
            <p:cNvCxnSpPr/>
            <p:nvPr/>
          </p:nvCxnSpPr>
          <p:spPr>
            <a:xfrm>
              <a:off x="789330" y="1803415"/>
              <a:ext cx="7936302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대각선 방향의 모서리가 둥근 사각형 3"/>
            <p:cNvSpPr/>
            <p:nvPr/>
          </p:nvSpPr>
          <p:spPr>
            <a:xfrm>
              <a:off x="418369" y="2114215"/>
              <a:ext cx="8307263" cy="4390102"/>
            </a:xfrm>
            <a:prstGeom prst="round2DiagRect">
              <a:avLst>
                <a:gd name="adj1" fmla="val 4457"/>
                <a:gd name="adj2" fmla="val 0"/>
              </a:avLst>
            </a:prstGeom>
            <a:solidFill>
              <a:schemeClr val="bg1"/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76179" y="2244511"/>
              <a:ext cx="7677479" cy="41549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330325" eaLnBrk="0" hangingPunct="0">
                <a:lnSpc>
                  <a:spcPct val="150000"/>
                </a:lnSpc>
              </a:pP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우리 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ezOn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시스템은 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3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월 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25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일로 예정된 금융소비자보호법 시행 이후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고객의 무분별한 계약해지 요구에 효과적으로</a:t>
              </a:r>
              <a:endParaRPr lang="en-US" altLang="ko-KR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defTabSz="1330325" eaLnBrk="0" hangingPunct="0">
                <a:lnSpc>
                  <a:spcPct val="150000"/>
                </a:lnSpc>
              </a:pP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대응할 수 있도록 만들어 졌어요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.</a:t>
              </a:r>
            </a:p>
            <a:p>
              <a:pPr defTabSz="1330325" eaLnBrk="0" hangingPunct="0">
                <a:lnSpc>
                  <a:spcPct val="150000"/>
                </a:lnSpc>
              </a:pP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금융소비자보호법에서는 </a:t>
              </a:r>
              <a:r>
                <a:rPr lang="ko-KR" altLang="en-US" sz="1200" kern="0" dirty="0" smtClean="0">
                  <a:solidFill>
                    <a:srgbClr val="C00000"/>
                  </a:solidFill>
                  <a:latin typeface="나눔고딕" pitchFamily="50" charset="-127"/>
                  <a:ea typeface="나눔고딕" pitchFamily="50" charset="-127"/>
                </a:rPr>
                <a:t>① 컨설턴트가 보험계약을 모집할 때</a:t>
              </a:r>
              <a:r>
                <a:rPr lang="en-US" altLang="ko-KR" sz="1200" kern="0" dirty="0">
                  <a:solidFill>
                    <a:srgbClr val="C00000"/>
                  </a:solidFill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1200" kern="0" dirty="0" smtClean="0">
                  <a:solidFill>
                    <a:srgbClr val="C00000"/>
                  </a:solidFill>
                  <a:latin typeface="나눔고딕" pitchFamily="50" charset="-127"/>
                  <a:ea typeface="나눔고딕" pitchFamily="50" charset="-127"/>
                </a:rPr>
                <a:t>계약자 보관용 청약서 등의 계약서류를 고객에게 </a:t>
              </a:r>
              <a:endParaRPr lang="en-US" altLang="ko-KR" sz="1200" kern="0" dirty="0" smtClean="0">
                <a:solidFill>
                  <a:srgbClr val="C00000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defTabSz="1330325" eaLnBrk="0" hangingPunct="0">
                <a:lnSpc>
                  <a:spcPct val="150000"/>
                </a:lnSpc>
              </a:pPr>
              <a:r>
                <a:rPr lang="ko-KR" altLang="en-US" sz="1200" kern="0" dirty="0" smtClean="0">
                  <a:solidFill>
                    <a:srgbClr val="C00000"/>
                  </a:solidFill>
                  <a:latin typeface="나눔고딕" pitchFamily="50" charset="-127"/>
                  <a:ea typeface="나눔고딕" pitchFamily="50" charset="-127"/>
                </a:rPr>
                <a:t>지체없이 </a:t>
              </a:r>
              <a:r>
                <a:rPr lang="ko-KR" altLang="en-US" sz="1200" kern="0" dirty="0">
                  <a:solidFill>
                    <a:srgbClr val="C00000"/>
                  </a:solidFill>
                  <a:latin typeface="나눔고딕" pitchFamily="50" charset="-127"/>
                  <a:ea typeface="나눔고딕" pitchFamily="50" charset="-127"/>
                </a:rPr>
                <a:t>제공</a:t>
              </a:r>
              <a:r>
                <a:rPr lang="ko-KR" altLang="en-US" sz="12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하여야 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하고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en-US" altLang="ko-KR" sz="1200" kern="0" dirty="0" smtClean="0">
                  <a:solidFill>
                    <a:srgbClr val="C00000"/>
                  </a:solidFill>
                  <a:latin typeface="나눔고딕" pitchFamily="50" charset="-127"/>
                  <a:ea typeface="나눔고딕" pitchFamily="50" charset="-127"/>
                </a:rPr>
                <a:t>② </a:t>
              </a:r>
              <a:r>
                <a:rPr lang="ko-KR" altLang="en-US" sz="1200" kern="0" dirty="0" smtClean="0">
                  <a:solidFill>
                    <a:srgbClr val="C00000"/>
                  </a:solidFill>
                  <a:latin typeface="나눔고딕" pitchFamily="50" charset="-127"/>
                  <a:ea typeface="나눔고딕" pitchFamily="50" charset="-127"/>
                </a:rPr>
                <a:t>보험계약서류의 </a:t>
              </a:r>
              <a:r>
                <a:rPr lang="ko-KR" altLang="en-US" sz="1200" kern="0" dirty="0">
                  <a:solidFill>
                    <a:srgbClr val="C00000"/>
                  </a:solidFill>
                  <a:latin typeface="나눔고딕" pitchFamily="50" charset="-127"/>
                  <a:ea typeface="나눔고딕" pitchFamily="50" charset="-127"/>
                </a:rPr>
                <a:t>제공 사실에 관하여 </a:t>
              </a:r>
              <a:r>
                <a:rPr lang="ko-KR" altLang="en-US" sz="1200" kern="0" dirty="0" smtClean="0">
                  <a:solidFill>
                    <a:srgbClr val="C00000"/>
                  </a:solidFill>
                  <a:latin typeface="나눔고딕" pitchFamily="50" charset="-127"/>
                  <a:ea typeface="나눔고딕" pitchFamily="50" charset="-127"/>
                </a:rPr>
                <a:t>고객과 </a:t>
              </a:r>
              <a:r>
                <a:rPr lang="ko-KR" altLang="en-US" sz="1200" kern="0" dirty="0">
                  <a:solidFill>
                    <a:srgbClr val="C00000"/>
                  </a:solidFill>
                  <a:latin typeface="나눔고딕" pitchFamily="50" charset="-127"/>
                  <a:ea typeface="나눔고딕" pitchFamily="50" charset="-127"/>
                </a:rPr>
                <a:t>다툼이 있는 경우에는 </a:t>
              </a:r>
              <a:r>
                <a:rPr lang="ko-KR" altLang="en-US" sz="1200" kern="0" dirty="0" smtClean="0">
                  <a:solidFill>
                    <a:srgbClr val="C00000"/>
                  </a:solidFill>
                  <a:latin typeface="나눔고딕" pitchFamily="50" charset="-127"/>
                  <a:ea typeface="나눔고딕" pitchFamily="50" charset="-127"/>
                </a:rPr>
                <a:t>컨설턴트나 회사가 </a:t>
              </a:r>
              <a:endParaRPr lang="en-US" altLang="ko-KR" sz="1200" kern="0" dirty="0" smtClean="0">
                <a:solidFill>
                  <a:srgbClr val="C00000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defTabSz="1330325" eaLnBrk="0" hangingPunct="0">
                <a:lnSpc>
                  <a:spcPct val="150000"/>
                </a:lnSpc>
              </a:pPr>
              <a:r>
                <a:rPr lang="ko-KR" altLang="en-US" sz="1200" kern="0" dirty="0" smtClean="0">
                  <a:solidFill>
                    <a:srgbClr val="C00000"/>
                  </a:solidFill>
                  <a:latin typeface="나눔고딕" pitchFamily="50" charset="-127"/>
                  <a:ea typeface="나눔고딕" pitchFamily="50" charset="-127"/>
                </a:rPr>
                <a:t>이를 입증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하도록 정하고 있는데요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기존의 시스템에서는 계약서류를 고객에게 제대로 전달했다는 것을 입증하는 것이 </a:t>
              </a:r>
              <a:endParaRPr lang="en-US" altLang="ko-KR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defTabSz="1330325" eaLnBrk="0" hangingPunct="0">
                <a:lnSpc>
                  <a:spcPct val="150000"/>
                </a:lnSpc>
              </a:pP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거의 불가능했습니다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.</a:t>
              </a:r>
            </a:p>
            <a:p>
              <a:pPr defTabSz="1330325" eaLnBrk="0" hangingPunct="0">
                <a:lnSpc>
                  <a:spcPct val="150000"/>
                </a:lnSpc>
              </a:pP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하지만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이번에 새로 구축한 우리 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ezOn</a:t>
              </a:r>
              <a:r>
                <a:rPr lang="ko-KR" altLang="en-US" sz="12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시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스템에서는 계약자 보관용 청약서와 비교안내확인서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맞춤형 약관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상품설명서모두를 고객의 스마트폰으로 전송하고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고객이 이를 </a:t>
              </a:r>
              <a:r>
                <a:rPr lang="ko-KR" altLang="en-US" sz="1200" kern="0" dirty="0" smtClean="0">
                  <a:solidFill>
                    <a:srgbClr val="C00000"/>
                  </a:solidFill>
                  <a:latin typeface="나눔고딕" pitchFamily="50" charset="-127"/>
                  <a:ea typeface="나눔고딕" pitchFamily="50" charset="-127"/>
                </a:rPr>
                <a:t>스마트폰으로 다운로드받아 저장해야만 청약이 완료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되도록 했어요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.</a:t>
              </a:r>
            </a:p>
            <a:p>
              <a:pPr defTabSz="1330325" eaLnBrk="0" hangingPunct="0">
                <a:lnSpc>
                  <a:spcPct val="150000"/>
                </a:lnSpc>
              </a:pP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당연히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고객이 스마트폰으로 다운로드 받은 이력은 자동으로 회사의 데이터베이스에 저장되고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만일 고객이 게약서류 </a:t>
              </a:r>
              <a:endParaRPr lang="en-US" altLang="ko-KR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defTabSz="1330325" eaLnBrk="0" hangingPunct="0">
                <a:lnSpc>
                  <a:spcPct val="150000"/>
                </a:lnSpc>
              </a:pP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제공 사실에 대해 이의를 제기해서 분쟁이 발생하게 되면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회사가 이를 근거로 완전판매를 입증할 수 가 있게 됩니다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.</a:t>
              </a:r>
            </a:p>
            <a:p>
              <a:pPr defTabSz="1330325" eaLnBrk="0" hangingPunct="0">
                <a:lnSpc>
                  <a:spcPct val="150000"/>
                </a:lnSpc>
              </a:pP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또 우리회사는 모바일청약 이외에 </a:t>
              </a:r>
              <a:r>
                <a:rPr lang="ko-KR" altLang="en-US" sz="1200" b="1" u="sng" kern="0" dirty="0" smtClean="0">
                  <a:solidFill>
                    <a:srgbClr val="C00000"/>
                  </a:solidFill>
                  <a:latin typeface="나눔고딕" pitchFamily="50" charset="-127"/>
                  <a:ea typeface="나눔고딕" pitchFamily="50" charset="-127"/>
                </a:rPr>
                <a:t>드림온 전자청약 건</a:t>
              </a:r>
              <a:r>
                <a:rPr lang="ko-KR" altLang="en-US" sz="1200" kern="0" dirty="0" smtClean="0">
                  <a:latin typeface="나눔고딕" pitchFamily="50" charset="-127"/>
                  <a:ea typeface="나눔고딕" pitchFamily="50" charset="-127"/>
                </a:rPr>
                <a:t>도 보험게약서류를 동일한 방법으로 </a:t>
              </a:r>
              <a:r>
                <a:rPr lang="ko-KR" altLang="en-US" sz="1200" b="1" kern="0" dirty="0" smtClean="0">
                  <a:solidFill>
                    <a:srgbClr val="C00000"/>
                  </a:solidFill>
                  <a:latin typeface="나눔고딕" pitchFamily="50" charset="-127"/>
                  <a:ea typeface="나눔고딕" pitchFamily="50" charset="-127"/>
                </a:rPr>
                <a:t>스마트폰으로 발송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할 수 있고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,</a:t>
              </a:r>
            </a:p>
            <a:p>
              <a:pPr defTabSz="1330325" eaLnBrk="0" hangingPunct="0">
                <a:lnSpc>
                  <a:spcPct val="150000"/>
                </a:lnSpc>
              </a:pP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그 다운로드 이력도 저장하고 관리할 수 있다는 점도 경쟁사와 차별화된 장점이라고 할 수 있어요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.</a:t>
              </a:r>
            </a:p>
            <a:p>
              <a:pPr defTabSz="1330325" eaLnBrk="0" hangingPunct="0">
                <a:lnSpc>
                  <a:spcPct val="150000"/>
                </a:lnSpc>
              </a:pPr>
              <a:endParaRPr lang="en-US" altLang="ko-KR" sz="12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defTabSz="1330325" eaLnBrk="0" hangingPunct="0">
                <a:lnSpc>
                  <a:spcPct val="150000"/>
                </a:lnSpc>
              </a:pP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회사는 앞으로도 </a:t>
              </a:r>
              <a:r>
                <a:rPr lang="ko-KR" altLang="en-US" sz="1200" b="1" kern="0" dirty="0" smtClean="0">
                  <a:solidFill>
                    <a:srgbClr val="C00000"/>
                  </a:solidFill>
                  <a:latin typeface="나눔고딕" pitchFamily="50" charset="-127"/>
                  <a:ea typeface="나눔고딕" pitchFamily="50" charset="-127"/>
                </a:rPr>
                <a:t>금융소비자보호법 시행</a:t>
              </a:r>
              <a:r>
                <a:rPr lang="ko-KR" altLang="en-US" sz="1200" kern="0" dirty="0" smtClean="0">
                  <a:latin typeface="나눔고딕" pitchFamily="50" charset="-127"/>
                  <a:ea typeface="나눔고딕" pitchFamily="50" charset="-127"/>
                </a:rPr>
                <a:t>에 맞춰</a:t>
              </a:r>
              <a:r>
                <a:rPr lang="en-US" altLang="ko-KR" sz="1200" kern="0" dirty="0" smtClean="0"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1200" b="1" kern="0" dirty="0" smtClean="0">
                  <a:solidFill>
                    <a:srgbClr val="C00000"/>
                  </a:solidFill>
                  <a:latin typeface="나눔고딕" pitchFamily="50" charset="-127"/>
                  <a:ea typeface="나눔고딕" pitchFamily="50" charset="-127"/>
                </a:rPr>
                <a:t>컨설턴트를 보호</a:t>
              </a:r>
              <a:r>
                <a:rPr lang="ko-KR" altLang="en-US" sz="1200" kern="0" dirty="0" smtClean="0">
                  <a:latin typeface="나눔고딕" pitchFamily="50" charset="-127"/>
                  <a:ea typeface="나눔고딕" pitchFamily="50" charset="-127"/>
                </a:rPr>
                <a:t>하기 위한 다양한 방안을 고민하고</a:t>
              </a:r>
              <a:r>
                <a:rPr lang="en-US" altLang="ko-KR" sz="1200" kern="0" dirty="0" smtClean="0"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1200" kern="0" dirty="0" smtClean="0">
                  <a:latin typeface="나눔고딕" pitchFamily="50" charset="-127"/>
                  <a:ea typeface="나눔고딕" pitchFamily="50" charset="-127"/>
                </a:rPr>
                <a:t>시행할 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예정이에요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.</a:t>
              </a:r>
            </a:p>
            <a:p>
              <a:pPr defTabSz="1330325" eaLnBrk="0" hangingPunct="0">
                <a:lnSpc>
                  <a:spcPct val="150000"/>
                </a:lnSpc>
              </a:pP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ezOn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시스템은 컨설턴트를 보호하기 위한 회사의 다양한 노력의 결과 중 하나랍니다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.</a:t>
              </a: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888550" y="1351436"/>
              <a:ext cx="725478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b="1" dirty="0" smtClean="0">
                  <a:solidFill>
                    <a:sysClr val="windowText" lastClr="000000"/>
                  </a:solidFill>
                  <a:latin typeface="나눔고딕" pitchFamily="50" charset="-127"/>
                  <a:ea typeface="나눔고딕" pitchFamily="50" charset="-127"/>
                </a:rPr>
                <a:t>ezOn</a:t>
              </a:r>
              <a:r>
                <a:rPr lang="ko-KR" altLang="en-US" b="1" dirty="0" smtClean="0">
                  <a:solidFill>
                    <a:sysClr val="windowText" lastClr="000000"/>
                  </a:solidFill>
                  <a:latin typeface="나눔고딕" pitchFamily="50" charset="-127"/>
                  <a:ea typeface="나눔고딕" pitchFamily="50" charset="-127"/>
                </a:rPr>
                <a:t>시스템을 활용하면</a:t>
              </a:r>
              <a:r>
                <a:rPr lang="en-US" altLang="ko-KR" b="1" dirty="0" smtClean="0">
                  <a:solidFill>
                    <a:sysClr val="windowText" lastClr="000000"/>
                  </a:solidFill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b="1" dirty="0" smtClean="0">
                  <a:solidFill>
                    <a:sysClr val="windowText" lastClr="000000"/>
                  </a:solidFill>
                  <a:latin typeface="나눔고딕" pitchFamily="50" charset="-127"/>
                  <a:ea typeface="나눔고딕" pitchFamily="50" charset="-127"/>
                </a:rPr>
                <a:t>금소법 때문에 억울한 경우가 없어지는 거예요</a:t>
              </a:r>
              <a:r>
                <a:rPr lang="en-US" altLang="ko-KR" b="1" dirty="0" smtClean="0">
                  <a:solidFill>
                    <a:sysClr val="windowText" lastClr="000000"/>
                  </a:solidFill>
                  <a:latin typeface="나눔고딕" pitchFamily="50" charset="-127"/>
                  <a:ea typeface="나눔고딕" pitchFamily="50" charset="-127"/>
                </a:rPr>
                <a:t>?</a:t>
              </a:r>
              <a:endParaRPr lang="en-US" altLang="ko-KR" b="1" dirty="0">
                <a:solidFill>
                  <a:sysClr val="windowText" lastClr="000000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410855" y="1798810"/>
              <a:ext cx="293350" cy="615553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ko-KR" sz="4000" b="1" i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Y헤드라인M" pitchFamily="18" charset="-127"/>
                  <a:ea typeface="HY헤드라인M" pitchFamily="18" charset="-127"/>
                </a:rPr>
                <a:t>A</a:t>
              </a:r>
              <a:endParaRPr lang="en-US" altLang="ko-KR" sz="4000" b="1" i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410855" y="1162734"/>
              <a:ext cx="293350" cy="615553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altLang="ko-KR" sz="4000" b="1" i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Y헤드라인M" pitchFamily="18" charset="-127"/>
                  <a:ea typeface="HY헤드라인M" pitchFamily="18" charset="-127"/>
                </a:rPr>
                <a:t>Q</a:t>
              </a:r>
              <a:endParaRPr lang="en-US" altLang="ko-KR" sz="3200" b="1" i="1" cap="none" spc="0" dirty="0">
                <a:ln w="1905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8254349" y="1285844"/>
              <a:ext cx="471283" cy="492443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altLang="ko-KR" sz="3200" b="1" i="1" dirty="0" smtClean="0">
                  <a:ln w="1905"/>
                  <a:solidFill>
                    <a:srgbClr val="92D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Y헤드라인M" pitchFamily="18" charset="-127"/>
                  <a:ea typeface="HY헤드라인M" pitchFamily="18" charset="-127"/>
                </a:rPr>
                <a:t>11</a:t>
              </a:r>
              <a:endParaRPr lang="en-US" altLang="ko-KR" sz="3200" b="1" i="1" cap="none" spc="0" dirty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867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스마트폰청약</a:t>
            </a:r>
            <a:r>
              <a:rPr lang="en-US" altLang="ko-KR" dirty="0" smtClean="0"/>
              <a:t>(ezOn)</a:t>
            </a:r>
            <a:r>
              <a:rPr lang="ko-KR" altLang="en-US" dirty="0" smtClean="0"/>
              <a:t>시스템 </a:t>
            </a:r>
            <a:r>
              <a:rPr lang="ko-KR" altLang="en-US" dirty="0" err="1" smtClean="0"/>
              <a:t>적용상품</a:t>
            </a:r>
            <a:endParaRPr lang="ko-KR" altLang="en-US" dirty="0"/>
          </a:p>
        </p:txBody>
      </p:sp>
      <p:grpSp>
        <p:nvGrpSpPr>
          <p:cNvPr id="7" name="그룹 6"/>
          <p:cNvGrpSpPr/>
          <p:nvPr/>
        </p:nvGrpSpPr>
        <p:grpSpPr>
          <a:xfrm>
            <a:off x="410855" y="1162734"/>
            <a:ext cx="8314777" cy="5341583"/>
            <a:chOff x="410855" y="1162734"/>
            <a:chExt cx="8314777" cy="5341583"/>
          </a:xfrm>
        </p:grpSpPr>
        <p:grpSp>
          <p:nvGrpSpPr>
            <p:cNvPr id="6" name="그룹 5"/>
            <p:cNvGrpSpPr/>
            <p:nvPr/>
          </p:nvGrpSpPr>
          <p:grpSpPr>
            <a:xfrm>
              <a:off x="410855" y="1162734"/>
              <a:ext cx="8314777" cy="5341583"/>
              <a:chOff x="410855" y="1162734"/>
              <a:chExt cx="8314777" cy="5341583"/>
            </a:xfrm>
          </p:grpSpPr>
          <p:cxnSp>
            <p:nvCxnSpPr>
              <p:cNvPr id="3" name="직선 연결선 2"/>
              <p:cNvCxnSpPr/>
              <p:nvPr/>
            </p:nvCxnSpPr>
            <p:spPr>
              <a:xfrm>
                <a:off x="789330" y="1803415"/>
                <a:ext cx="7936302" cy="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  <a:prstDash val="sysDot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대각선 방향의 모서리가 둥근 사각형 3"/>
              <p:cNvSpPr/>
              <p:nvPr/>
            </p:nvSpPr>
            <p:spPr>
              <a:xfrm>
                <a:off x="418369" y="2114215"/>
                <a:ext cx="8307263" cy="4390102"/>
              </a:xfrm>
              <a:prstGeom prst="round2DiagRect">
                <a:avLst>
                  <a:gd name="adj1" fmla="val 4457"/>
                  <a:gd name="adj2" fmla="val 0"/>
                </a:avLst>
              </a:prstGeom>
              <a:solidFill>
                <a:schemeClr val="bg1"/>
              </a:solidFill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876179" y="2244511"/>
                <a:ext cx="7677479" cy="41549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330325" eaLnBrk="0" hangingPunct="0">
                  <a:lnSpc>
                    <a:spcPct val="150000"/>
                  </a:lnSpc>
                </a:pPr>
                <a:r>
                  <a:rPr lang="ko-KR" altLang="en-US" sz="1200" kern="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욕심같아서는</a:t>
                </a:r>
                <a:r>
                  <a:rPr lang="ko-KR" altLang="en-US" sz="1200" kern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 회사가 </a:t>
                </a:r>
                <a:r>
                  <a:rPr lang="ko-KR" altLang="en-US" sz="1200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판매하는 모든 상품에 다 적용하고 싶기는 했는데</a:t>
                </a:r>
                <a:r>
                  <a:rPr lang="en-US" altLang="ko-KR" sz="1200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, </a:t>
                </a:r>
                <a:r>
                  <a:rPr lang="ko-KR" altLang="en-US" sz="1200" kern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사실은 여러가지 현실적인 제약때문에 </a:t>
                </a:r>
                <a:endPara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endParaRPr>
              </a:p>
              <a:p>
                <a:pPr defTabSz="1330325" eaLnBrk="0" hangingPunct="0">
                  <a:lnSpc>
                    <a:spcPct val="150000"/>
                  </a:lnSpc>
                </a:pPr>
                <a:r>
                  <a:rPr lang="ko-KR" altLang="en-US" sz="1200" kern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모든 </a:t>
                </a:r>
                <a:r>
                  <a:rPr lang="ko-KR" altLang="en-US" sz="1200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상품을 </a:t>
                </a:r>
                <a:r>
                  <a:rPr lang="ko-KR" altLang="en-US" sz="1200" kern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포함해서 스마트폰청약시스템에 반영하지는 못했어요</a:t>
                </a:r>
                <a:r>
                  <a:rPr lang="en-US" altLang="ko-KR" sz="1200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. </a:t>
                </a:r>
              </a:p>
              <a:p>
                <a:pPr defTabSz="1330325" eaLnBrk="0" hangingPunct="0">
                  <a:lnSpc>
                    <a:spcPct val="150000"/>
                  </a:lnSpc>
                </a:pPr>
                <a:r>
                  <a:rPr lang="ko-KR" altLang="en-US" sz="1200" kern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기본적으로 </a:t>
                </a:r>
                <a:r>
                  <a:rPr lang="ko-KR" altLang="en-US" sz="1200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스마트폰청약시스템은 고객의 스마트폰으로 </a:t>
                </a:r>
                <a:r>
                  <a:rPr lang="en-US" altLang="ko-KR" sz="1200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URL</a:t>
                </a:r>
                <a:r>
                  <a:rPr lang="ko-KR" altLang="en-US" sz="1200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을 보내면 고객이 인증하고 접속해서 청약을 진행하도록</a:t>
                </a:r>
                <a:endParaRPr lang="en-US" altLang="ko-KR" sz="12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endParaRPr>
              </a:p>
              <a:p>
                <a:pPr defTabSz="1330325" eaLnBrk="0" hangingPunct="0">
                  <a:lnSpc>
                    <a:spcPct val="150000"/>
                  </a:lnSpc>
                </a:pPr>
                <a:r>
                  <a:rPr lang="ko-KR" altLang="en-US" sz="1200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구성되어 있는데</a:t>
                </a:r>
                <a:r>
                  <a:rPr lang="en-US" altLang="ko-KR" sz="1200" b="1" kern="0" dirty="0">
                    <a:solidFill>
                      <a:srgbClr val="C00000"/>
                    </a:solidFill>
                    <a:latin typeface="나눔고딕" pitchFamily="50" charset="-127"/>
                    <a:ea typeface="나눔고딕" pitchFamily="50" charset="-127"/>
                  </a:rPr>
                  <a:t>, </a:t>
                </a:r>
                <a:r>
                  <a:rPr lang="ko-KR" altLang="en-US" sz="1200" b="1" kern="0" dirty="0" smtClean="0">
                    <a:solidFill>
                      <a:srgbClr val="C00000"/>
                    </a:solidFill>
                    <a:latin typeface="나눔고딕" pitchFamily="50" charset="-127"/>
                    <a:ea typeface="나눔고딕" pitchFamily="50" charset="-127"/>
                  </a:rPr>
                  <a:t>① </a:t>
                </a:r>
                <a:r>
                  <a:rPr lang="ko-KR" altLang="en-US" sz="1200" b="1" kern="0" dirty="0" err="1" smtClean="0">
                    <a:solidFill>
                      <a:srgbClr val="C00000"/>
                    </a:solidFill>
                    <a:latin typeface="나눔고딕" pitchFamily="50" charset="-127"/>
                    <a:ea typeface="나눔고딕" pitchFamily="50" charset="-127"/>
                  </a:rPr>
                  <a:t>단체상품</a:t>
                </a:r>
                <a:r>
                  <a:rPr lang="ko-KR" altLang="en-US" sz="1200" kern="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의</a:t>
                </a:r>
                <a:r>
                  <a:rPr lang="ko-KR" altLang="en-US" sz="1200" kern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 </a:t>
                </a:r>
                <a:r>
                  <a:rPr lang="ko-KR" altLang="en-US" sz="1200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경우</a:t>
                </a:r>
                <a:r>
                  <a:rPr lang="en-US" altLang="ko-KR" sz="1200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, </a:t>
                </a:r>
                <a:r>
                  <a:rPr lang="ko-KR" altLang="en-US" sz="1200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계약자가 </a:t>
                </a:r>
                <a:r>
                  <a:rPr lang="ko-KR" altLang="en-US" sz="1200" kern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단체나 법인인 경우가 대부분인데</a:t>
                </a:r>
                <a:r>
                  <a:rPr lang="en-US" altLang="ko-KR" sz="1200" kern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, </a:t>
                </a:r>
                <a:r>
                  <a:rPr lang="ko-KR" altLang="en-US" sz="1200" kern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이 경우에는 스마트폰청약 과정에서</a:t>
                </a:r>
                <a:endPara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endParaRPr>
              </a:p>
              <a:p>
                <a:pPr defTabSz="1330325" eaLnBrk="0" hangingPunct="0">
                  <a:lnSpc>
                    <a:spcPct val="150000"/>
                  </a:lnSpc>
                </a:pPr>
                <a:r>
                  <a:rPr lang="ko-KR" altLang="en-US" sz="1200" kern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통신사 정보를 이용한 본인인증이 불가능하기 때문에 시스템 접속 자체가 불가능하고</a:t>
                </a:r>
                <a:r>
                  <a:rPr lang="en-US" altLang="ko-KR" sz="1200" kern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, </a:t>
                </a:r>
                <a:r>
                  <a:rPr lang="ko-KR" altLang="en-US" sz="1200" kern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또 다행히 계약자가 </a:t>
                </a:r>
                <a:r>
                  <a:rPr lang="ko-KR" altLang="en-US" sz="1200" kern="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개인명의라</a:t>
                </a:r>
                <a:endPara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endParaRPr>
              </a:p>
              <a:p>
                <a:pPr defTabSz="1330325" eaLnBrk="0" hangingPunct="0">
                  <a:lnSpc>
                    <a:spcPct val="150000"/>
                  </a:lnSpc>
                </a:pPr>
                <a:r>
                  <a:rPr lang="ko-KR" altLang="en-US" sz="1200" kern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하더라도 피보험자가 다수이기 때문에 모든 피보험자의 전자서명 동의를 일일이 다 확인하는 것은 현실적으로 불가능에</a:t>
                </a:r>
                <a:endPara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endParaRPr>
              </a:p>
              <a:p>
                <a:pPr defTabSz="1330325" eaLnBrk="0" hangingPunct="0">
                  <a:lnSpc>
                    <a:spcPct val="150000"/>
                  </a:lnSpc>
                </a:pPr>
                <a:r>
                  <a:rPr lang="ko-KR" altLang="en-US" sz="1200" kern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가까워서 스마트폰청약시스템에 넣기는 </a:t>
                </a:r>
                <a:r>
                  <a:rPr lang="ko-KR" altLang="en-US" sz="1200" kern="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어려웠구요</a:t>
                </a:r>
                <a:r>
                  <a:rPr lang="en-US" altLang="ko-KR" sz="1200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,</a:t>
                </a:r>
              </a:p>
              <a:p>
                <a:pPr defTabSz="1330325" eaLnBrk="0" hangingPunct="0">
                  <a:lnSpc>
                    <a:spcPct val="150000"/>
                  </a:lnSpc>
                </a:pPr>
                <a:r>
                  <a:rPr lang="ko-KR" altLang="en-US" sz="1200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또 기존의 계약을 새로운 상품으로 전환하여 청약하는 </a:t>
                </a:r>
                <a:r>
                  <a:rPr lang="ko-KR" altLang="en-US" sz="1200" b="1" kern="0" dirty="0" smtClean="0">
                    <a:solidFill>
                      <a:srgbClr val="C00000"/>
                    </a:solidFill>
                    <a:latin typeface="나눔고딕" pitchFamily="50" charset="-127"/>
                    <a:ea typeface="나눔고딕" pitchFamily="50" charset="-127"/>
                  </a:rPr>
                  <a:t>② </a:t>
                </a:r>
                <a:r>
                  <a:rPr lang="ko-KR" altLang="en-US" sz="1200" b="1" kern="0" dirty="0" err="1" smtClean="0">
                    <a:solidFill>
                      <a:srgbClr val="C00000"/>
                    </a:solidFill>
                    <a:latin typeface="나눔고딕" pitchFamily="50" charset="-127"/>
                    <a:ea typeface="나눔고딕" pitchFamily="50" charset="-127"/>
                  </a:rPr>
                  <a:t>전환상품</a:t>
                </a:r>
                <a:r>
                  <a:rPr lang="ko-KR" altLang="en-US" sz="1200" kern="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도</a:t>
                </a:r>
                <a:r>
                  <a:rPr lang="ko-KR" altLang="en-US" sz="1200" kern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 </a:t>
                </a:r>
                <a:r>
                  <a:rPr lang="ko-KR" altLang="en-US" sz="1200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여러 전환 조건을 일일이 체크해서 반영하다 보면</a:t>
                </a:r>
                <a:endParaRPr lang="en-US" altLang="ko-KR" sz="12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endParaRPr>
              </a:p>
              <a:p>
                <a:pPr defTabSz="1330325" eaLnBrk="0" hangingPunct="0">
                  <a:lnSpc>
                    <a:spcPct val="150000"/>
                  </a:lnSpc>
                </a:pPr>
                <a:r>
                  <a:rPr lang="ko-KR" altLang="en-US" sz="1200" kern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스마트폰청약 </a:t>
                </a:r>
                <a:r>
                  <a:rPr lang="ko-KR" altLang="en-US" sz="1200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화면이 너무 </a:t>
                </a:r>
                <a:r>
                  <a:rPr lang="ko-KR" altLang="en-US" sz="1200" kern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많아지기 때문에 스마트폰으로 청약을 진행하다 보면 시간이 </a:t>
                </a:r>
                <a:r>
                  <a:rPr lang="ko-KR" altLang="en-US" sz="1200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너무 </a:t>
                </a:r>
                <a:r>
                  <a:rPr lang="ko-KR" altLang="en-US" sz="1200" kern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길어지는 문제가 생겨서</a:t>
                </a:r>
                <a:endPara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endParaRPr>
              </a:p>
              <a:p>
                <a:pPr defTabSz="1330325" eaLnBrk="0" hangingPunct="0">
                  <a:lnSpc>
                    <a:spcPct val="150000"/>
                  </a:lnSpc>
                </a:pPr>
                <a:r>
                  <a:rPr lang="ko-KR" altLang="en-US" sz="1200" kern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고객이 청약하다 지쳐서 오히려 유지하던 계약도 해지를 할 수도 있겠다 싶어서 욕심을 접었습니다</a:t>
                </a:r>
                <a:r>
                  <a:rPr lang="en-US" altLang="ko-KR" sz="1200" kern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.</a:t>
                </a:r>
              </a:p>
              <a:p>
                <a:pPr defTabSz="1330325" eaLnBrk="0" hangingPunct="0">
                  <a:lnSpc>
                    <a:spcPct val="150000"/>
                  </a:lnSpc>
                </a:pPr>
                <a:r>
                  <a:rPr lang="ko-KR" altLang="en-US" sz="1200" kern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그래서</a:t>
                </a:r>
                <a:r>
                  <a:rPr lang="en-US" altLang="ko-KR" sz="1200" kern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, </a:t>
                </a:r>
                <a:r>
                  <a:rPr lang="ko-KR" altLang="en-US" sz="1200" kern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우리 스마트폰청약시스템에서는 단체계약이나 </a:t>
                </a:r>
                <a:r>
                  <a:rPr lang="ko-KR" altLang="en-US" sz="1200" kern="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전환상품</a:t>
                </a:r>
                <a:r>
                  <a:rPr lang="en-US" altLang="ko-KR" sz="1200" kern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, </a:t>
                </a:r>
                <a:r>
                  <a:rPr lang="ko-KR" altLang="en-US" sz="1200" kern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그리고 </a:t>
                </a:r>
                <a:r>
                  <a:rPr lang="ko-KR" altLang="en-US" sz="1200" kern="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방카슈랑스</a:t>
                </a:r>
                <a:r>
                  <a:rPr lang="ko-KR" altLang="en-US" sz="1200" kern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 상품은 반영하지 </a:t>
                </a:r>
                <a:r>
                  <a:rPr lang="ko-KR" altLang="en-US" sz="1200" kern="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못했구요</a:t>
                </a:r>
                <a:r>
                  <a:rPr lang="en-US" altLang="ko-KR" sz="1200" kern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,</a:t>
                </a:r>
              </a:p>
              <a:p>
                <a:pPr defTabSz="1330325" eaLnBrk="0" hangingPunct="0">
                  <a:lnSpc>
                    <a:spcPct val="150000"/>
                  </a:lnSpc>
                </a:pPr>
                <a:r>
                  <a:rPr lang="ko-KR" altLang="en-US" sz="1200" kern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대신 다음 별첨 페이지에 </a:t>
                </a:r>
                <a:r>
                  <a:rPr lang="ko-KR" altLang="en-US" sz="1200" kern="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안내드리는</a:t>
                </a:r>
                <a:r>
                  <a:rPr lang="ko-KR" altLang="en-US" sz="1200" kern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 </a:t>
                </a:r>
                <a:r>
                  <a:rPr lang="en-US" altLang="ko-KR" sz="1200" kern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46</a:t>
                </a:r>
                <a:r>
                  <a:rPr lang="ko-KR" altLang="en-US" sz="1200" kern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개 상품을 알차게 준비했답니다</a:t>
                </a:r>
                <a:r>
                  <a:rPr lang="en-US" altLang="ko-KR" sz="1200" kern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.</a:t>
                </a:r>
              </a:p>
              <a:p>
                <a:pPr defTabSz="1330325" eaLnBrk="0" hangingPunct="0">
                  <a:lnSpc>
                    <a:spcPct val="150000"/>
                  </a:lnSpc>
                </a:pPr>
                <a:r>
                  <a:rPr lang="ko-KR" altLang="en-US" sz="1200" kern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그런데</a:t>
                </a:r>
                <a:r>
                  <a:rPr lang="en-US" altLang="ko-KR" sz="1200" kern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, </a:t>
                </a:r>
                <a:r>
                  <a:rPr lang="ko-KR" altLang="en-US" sz="1200" kern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언제 이 많은 </a:t>
                </a:r>
                <a:r>
                  <a:rPr lang="en-US" altLang="ko-KR" sz="1200" kern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46</a:t>
                </a:r>
                <a:r>
                  <a:rPr lang="ko-KR" altLang="en-US" sz="1200" kern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개 상품을 다 일일이 기억하고 </a:t>
                </a:r>
                <a:r>
                  <a:rPr lang="ko-KR" altLang="en-US" sz="1200" kern="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확인하냐구요</a:t>
                </a:r>
                <a:r>
                  <a:rPr lang="en-US" altLang="ko-KR" sz="1200" kern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? </a:t>
                </a:r>
              </a:p>
              <a:p>
                <a:pPr defTabSz="1330325" eaLnBrk="0" hangingPunct="0">
                  <a:lnSpc>
                    <a:spcPct val="150000"/>
                  </a:lnSpc>
                </a:pPr>
                <a:r>
                  <a:rPr lang="ko-KR" altLang="en-US" sz="1200" kern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당연히 따로 외우실 필요는 없고</a:t>
                </a:r>
                <a:r>
                  <a:rPr lang="en-US" altLang="ko-KR" sz="1200" kern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, </a:t>
                </a:r>
                <a:r>
                  <a:rPr lang="ko-KR" altLang="en-US" sz="1200" kern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스마트폰청약서 발송을 할 때</a:t>
                </a:r>
                <a:r>
                  <a:rPr lang="en-US" altLang="ko-KR" sz="1200" kern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, </a:t>
                </a:r>
                <a:r>
                  <a:rPr lang="ko-KR" altLang="en-US" sz="1200" kern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대상 상품이면 고객에게 자동으로 </a:t>
                </a:r>
                <a:r>
                  <a:rPr lang="en-US" altLang="ko-KR" sz="1200" kern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URL</a:t>
                </a:r>
                <a:r>
                  <a:rPr lang="ko-KR" altLang="en-US" sz="1200" kern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이 발송되지만</a:t>
                </a:r>
                <a:r>
                  <a:rPr lang="en-US" altLang="ko-KR" sz="1200" kern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, </a:t>
                </a:r>
              </a:p>
              <a:p>
                <a:pPr defTabSz="1330325" eaLnBrk="0" hangingPunct="0">
                  <a:lnSpc>
                    <a:spcPct val="150000"/>
                  </a:lnSpc>
                </a:pPr>
                <a:r>
                  <a:rPr lang="ko-KR" altLang="en-US" sz="1200" kern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대상이 아니면</a:t>
                </a:r>
                <a:r>
                  <a:rPr lang="en-US" altLang="ko-KR" sz="1200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 </a:t>
                </a:r>
                <a:r>
                  <a:rPr lang="en-US" altLang="ko-KR" sz="1200" kern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V3_</a:t>
                </a:r>
                <a:r>
                  <a:rPr lang="ko-KR" altLang="en-US" sz="1200" kern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영업지원이나 드림온 청약으로 진행하시라고 친절하게 알려드리니 걱정 </a:t>
                </a:r>
                <a:r>
                  <a:rPr lang="ko-KR" altLang="en-US" sz="1200" kern="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놓으셔도</a:t>
                </a:r>
                <a:r>
                  <a:rPr lang="ko-KR" altLang="en-US" sz="1200" kern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 돼요</a:t>
                </a:r>
                <a:r>
                  <a:rPr lang="en-US" altLang="ko-KR" sz="1200" kern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나눔고딕" pitchFamily="50" charset="-127"/>
                    <a:ea typeface="나눔고딕" pitchFamily="50" charset="-127"/>
                  </a:rPr>
                  <a:t>~.</a:t>
                </a:r>
              </a:p>
            </p:txBody>
          </p:sp>
          <p:sp>
            <p:nvSpPr>
              <p:cNvPr id="14" name="직사각형 13"/>
              <p:cNvSpPr/>
              <p:nvPr/>
            </p:nvSpPr>
            <p:spPr>
              <a:xfrm>
                <a:off x="888550" y="1351436"/>
                <a:ext cx="725478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b="1" dirty="0">
                    <a:solidFill>
                      <a:sysClr val="windowText" lastClr="000000"/>
                    </a:solidFill>
                    <a:latin typeface="나눔고딕" pitchFamily="50" charset="-127"/>
                    <a:ea typeface="나눔고딕" pitchFamily="50" charset="-127"/>
                  </a:rPr>
                  <a:t>ezOn</a:t>
                </a:r>
                <a:r>
                  <a:rPr lang="ko-KR" altLang="en-US" b="1" dirty="0">
                    <a:solidFill>
                      <a:sysClr val="windowText" lastClr="000000"/>
                    </a:solidFill>
                    <a:latin typeface="나눔고딕" pitchFamily="50" charset="-127"/>
                    <a:ea typeface="나눔고딕" pitchFamily="50" charset="-127"/>
                  </a:rPr>
                  <a:t>시스템은 모든 상품에 다 적용이 되는 건가요</a:t>
                </a:r>
                <a:r>
                  <a:rPr lang="en-US" altLang="ko-KR" b="1" dirty="0">
                    <a:solidFill>
                      <a:sysClr val="windowText" lastClr="000000"/>
                    </a:solidFill>
                    <a:latin typeface="나눔고딕" pitchFamily="50" charset="-127"/>
                    <a:ea typeface="나눔고딕" pitchFamily="50" charset="-127"/>
                  </a:rPr>
                  <a:t>?</a:t>
                </a:r>
              </a:p>
            </p:txBody>
          </p:sp>
          <p:sp>
            <p:nvSpPr>
              <p:cNvPr id="19" name="직사각형 18"/>
              <p:cNvSpPr/>
              <p:nvPr/>
            </p:nvSpPr>
            <p:spPr>
              <a:xfrm>
                <a:off x="410855" y="1798810"/>
                <a:ext cx="293350" cy="61555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ko-KR" sz="4000" b="1" i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HY헤드라인M" pitchFamily="18" charset="-127"/>
                    <a:ea typeface="HY헤드라인M" pitchFamily="18" charset="-127"/>
                  </a:rPr>
                  <a:t>A</a:t>
                </a:r>
                <a:endParaRPr lang="en-US" altLang="ko-KR" sz="4000" b="1" i="1" cap="none" spc="0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20" name="직사각형 19"/>
              <p:cNvSpPr/>
              <p:nvPr/>
            </p:nvSpPr>
            <p:spPr>
              <a:xfrm>
                <a:off x="410855" y="1162734"/>
                <a:ext cx="293350" cy="615553"/>
              </a:xfrm>
              <a:prstGeom prst="rect">
                <a:avLst/>
              </a:prstGeom>
              <a:noFill/>
            </p:spPr>
            <p:txBody>
              <a:bodyPr wrap="none" lIns="0" tIns="0" rIns="0" bIns="0" anchor="ctr">
                <a:spAutoFit/>
              </a:bodyPr>
              <a:lstStyle/>
              <a:p>
                <a:pPr algn="ctr"/>
                <a:r>
                  <a:rPr lang="en-US" altLang="ko-KR" sz="4000" b="1" i="1" dirty="0" smtClean="0">
                    <a:ln w="1905"/>
                    <a:solidFill>
                      <a:srgbClr val="0070C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HY헤드라인M" pitchFamily="18" charset="-127"/>
                    <a:ea typeface="HY헤드라인M" pitchFamily="18" charset="-127"/>
                  </a:rPr>
                  <a:t>Q</a:t>
                </a:r>
                <a:endParaRPr lang="en-US" altLang="ko-KR" sz="3200" b="1" i="1" cap="none" spc="0" dirty="0">
                  <a:ln w="1905"/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sp>
          <p:nvSpPr>
            <p:cNvPr id="11" name="직사각형 10"/>
            <p:cNvSpPr/>
            <p:nvPr/>
          </p:nvSpPr>
          <p:spPr>
            <a:xfrm>
              <a:off x="8254349" y="1285844"/>
              <a:ext cx="471283" cy="492443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altLang="ko-KR" sz="3200" b="1" i="1" dirty="0" smtClean="0">
                  <a:ln w="1905"/>
                  <a:solidFill>
                    <a:srgbClr val="92D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Y헤드라인M" pitchFamily="18" charset="-127"/>
                  <a:ea typeface="HY헤드라인M" pitchFamily="18" charset="-127"/>
                </a:rPr>
                <a:t>12</a:t>
              </a:r>
              <a:endParaRPr lang="en-US" altLang="ko-KR" sz="3200" b="1" i="1" cap="none" spc="0" dirty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572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[</a:t>
            </a:r>
            <a:r>
              <a:rPr lang="ko-KR" altLang="en-US" dirty="0" smtClean="0"/>
              <a:t>별첨</a:t>
            </a:r>
            <a:r>
              <a:rPr lang="en-US" altLang="ko-KR" dirty="0" smtClean="0"/>
              <a:t>] </a:t>
            </a:r>
            <a:r>
              <a:rPr lang="ko-KR" altLang="en-US" dirty="0" smtClean="0"/>
              <a:t>스마트폰청약 대상 상품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42" y="1195928"/>
            <a:ext cx="8751317" cy="522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09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800" dirty="0" smtClean="0"/>
              <a:t>스마트폰청약</a:t>
            </a:r>
            <a:r>
              <a:rPr lang="en-US" altLang="ko-KR" sz="2800" dirty="0" smtClean="0"/>
              <a:t>(ezOn) </a:t>
            </a:r>
            <a:r>
              <a:rPr lang="ko-KR" altLang="en-US" sz="2800" dirty="0" smtClean="0"/>
              <a:t>시스템 구축 개요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55800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스마트폰청약</a:t>
            </a:r>
            <a:r>
              <a:rPr lang="en-US" altLang="ko-KR" dirty="0" smtClean="0"/>
              <a:t>(ezOn)</a:t>
            </a:r>
            <a:r>
              <a:rPr lang="ko-KR" altLang="en-US" dirty="0" smtClean="0"/>
              <a:t>시스템의 이해</a:t>
            </a:r>
            <a:endParaRPr lang="ko-KR" altLang="en-US" dirty="0"/>
          </a:p>
        </p:txBody>
      </p:sp>
      <p:sp>
        <p:nvSpPr>
          <p:cNvPr id="4" name="대각선 방향의 모서리가 둥근 사각형 3"/>
          <p:cNvSpPr/>
          <p:nvPr/>
        </p:nvSpPr>
        <p:spPr>
          <a:xfrm>
            <a:off x="418369" y="2114215"/>
            <a:ext cx="8307263" cy="4390102"/>
          </a:xfrm>
          <a:prstGeom prst="round2DiagRect">
            <a:avLst>
              <a:gd name="adj1" fmla="val 4457"/>
              <a:gd name="adj2" fmla="val 0"/>
            </a:avLst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76179" y="2244511"/>
            <a:ext cx="7677479" cy="41549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330325" eaLnBrk="0" hangingPunct="0">
              <a:lnSpc>
                <a:spcPct val="150000"/>
              </a:lnSpc>
            </a:pPr>
            <a:r>
              <a:rPr lang="ko-KR" altLang="en-US" sz="12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현행 법령에는 계약자와 피보험자가 상이한 보험계약의 경우에는 피보험자의  동의를 받는 절차가 매우 </a:t>
            </a:r>
            <a:r>
              <a:rPr lang="ko-KR" altLang="en-US" sz="12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엄격하답니다</a:t>
            </a:r>
            <a:r>
              <a:rPr lang="en-US" altLang="ko-KR" sz="12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defTabSz="1330325" eaLnBrk="0" hangingPunct="0">
              <a:lnSpc>
                <a:spcPct val="150000"/>
              </a:lnSpc>
            </a:pPr>
            <a:r>
              <a:rPr lang="ko-KR" altLang="en-US" sz="12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아마도</a:t>
            </a:r>
            <a:r>
              <a:rPr lang="en-US" altLang="ko-KR" sz="12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2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타인의 생명을 담보로 고액의 보험금이 지급되는 생명보험의 특성상 계약자나 수익자의 도덕적 해이로 인한</a:t>
            </a:r>
            <a:endParaRPr lang="en-US" altLang="ko-KR" sz="1200" kern="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defTabSz="1330325" eaLnBrk="0" hangingPunct="0">
              <a:lnSpc>
                <a:spcPct val="150000"/>
              </a:lnSpc>
            </a:pPr>
            <a:r>
              <a:rPr lang="ko-KR" altLang="en-US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보험사기 범죄를 </a:t>
            </a:r>
            <a:r>
              <a:rPr lang="ko-KR" altLang="en-US" sz="12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방지하기 위한 목적이겠죠</a:t>
            </a:r>
            <a:r>
              <a:rPr lang="en-US" altLang="ko-KR" sz="12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? </a:t>
            </a:r>
          </a:p>
          <a:p>
            <a:pPr defTabSz="1330325" eaLnBrk="0" hangingPunct="0">
              <a:lnSpc>
                <a:spcPct val="150000"/>
              </a:lnSpc>
            </a:pPr>
            <a:r>
              <a:rPr lang="ko-KR" altLang="en-US" sz="12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특히 전자적 방식의 동의의 경우에는 법무부 장광 고시 </a:t>
            </a:r>
            <a:r>
              <a:rPr lang="ko-KR" altLang="en-US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등에서는 </a:t>
            </a:r>
            <a:r>
              <a:rPr lang="ko-KR" altLang="en-US" sz="12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생체정보 중 지문에 의한 동의 만을 인정하고 있어서</a:t>
            </a:r>
            <a:r>
              <a:rPr lang="en-US" altLang="ko-KR" sz="12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endParaRPr lang="en-US" altLang="ko-KR" sz="1200" kern="0" dirty="0" smtClean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defTabSz="1330325" eaLnBrk="0" hangingPunct="0">
              <a:lnSpc>
                <a:spcPct val="150000"/>
              </a:lnSpc>
            </a:pPr>
            <a:r>
              <a:rPr lang="ko-KR" altLang="en-US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스마트폰에 직접 설치해서 이용하는 일반 앱</a:t>
            </a:r>
            <a:r>
              <a:rPr lang="en-US" altLang="ko-KR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(App)</a:t>
            </a:r>
            <a:r>
              <a:rPr lang="ko-KR" altLang="en-US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과 달리</a:t>
            </a:r>
            <a:r>
              <a:rPr lang="en-US" altLang="ko-KR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앱 설치없이 고객에게 발송한 </a:t>
            </a:r>
            <a:r>
              <a:rPr lang="en-US" altLang="ko-KR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URL</a:t>
            </a:r>
            <a:r>
              <a:rPr lang="ko-KR" altLang="en-US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을 통해 바로 접속해서 </a:t>
            </a:r>
            <a:endParaRPr lang="en-US" altLang="ko-KR" sz="1200" kern="0" dirty="0" smtClean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defTabSz="1330325" eaLnBrk="0" hangingPunct="0">
              <a:lnSpc>
                <a:spcPct val="150000"/>
              </a:lnSpc>
            </a:pPr>
            <a:r>
              <a:rPr lang="ko-KR" altLang="en-US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청약을 진행하는 </a:t>
            </a:r>
            <a:r>
              <a:rPr lang="en-US" altLang="ko-KR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Web </a:t>
            </a:r>
            <a:r>
              <a:rPr lang="ko-KR" altLang="en-US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방식의 스마트폰청약 시스템에서는 기술적으로 구현하기가 무척 까다롭답니다</a:t>
            </a:r>
            <a:r>
              <a:rPr lang="en-US" altLang="ko-KR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defTabSz="1330325" eaLnBrk="0" hangingPunct="0">
              <a:lnSpc>
                <a:spcPct val="150000"/>
              </a:lnSpc>
            </a:pPr>
            <a:r>
              <a:rPr lang="ko-KR" altLang="en-US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스마트폰 뱅킹이나 심지어 우리회사의 모바일 앱에서는 지문인식이 되지 </a:t>
            </a:r>
            <a:r>
              <a:rPr lang="ko-KR" altLang="en-US" sz="1200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않냐구요</a:t>
            </a:r>
            <a:r>
              <a:rPr lang="en-US" altLang="ko-KR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? </a:t>
            </a:r>
          </a:p>
          <a:p>
            <a:pPr defTabSz="1330325" eaLnBrk="0" hangingPunct="0">
              <a:lnSpc>
                <a:spcPct val="150000"/>
              </a:lnSpc>
            </a:pPr>
            <a:r>
              <a:rPr lang="ko-KR" altLang="en-US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맞습니다</a:t>
            </a:r>
            <a:r>
              <a:rPr lang="en-US" altLang="ko-KR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. Web </a:t>
            </a:r>
            <a:r>
              <a:rPr lang="ko-KR" altLang="en-US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방식이 아니라 앱</a:t>
            </a:r>
            <a:r>
              <a:rPr lang="en-US" altLang="ko-KR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(App) </a:t>
            </a:r>
            <a:r>
              <a:rPr lang="ko-KR" altLang="en-US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방식에서는 충분히 가능한 </a:t>
            </a:r>
            <a:r>
              <a:rPr lang="ko-KR" altLang="en-US" sz="1200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기술이기는</a:t>
            </a:r>
            <a:r>
              <a:rPr lang="ko-KR" altLang="en-US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 한데요</a:t>
            </a:r>
            <a:r>
              <a:rPr lang="en-US" altLang="ko-KR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그렇다고</a:t>
            </a:r>
            <a:r>
              <a:rPr lang="en-US" altLang="ko-KR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어쩌다 아주 가</a:t>
            </a:r>
            <a:r>
              <a:rPr lang="en-US" altLang="ko-KR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~~</a:t>
            </a:r>
            <a:r>
              <a:rPr lang="ko-KR" altLang="en-US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끔 </a:t>
            </a:r>
            <a:endParaRPr lang="en-US" altLang="ko-KR" sz="1200" kern="0" dirty="0" smtClean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defTabSz="1330325" eaLnBrk="0" hangingPunct="0">
              <a:lnSpc>
                <a:spcPct val="150000"/>
              </a:lnSpc>
            </a:pPr>
            <a:r>
              <a:rPr lang="ko-KR" altLang="en-US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있는 스마트폰 한번 청약하자고</a:t>
            </a:r>
            <a:r>
              <a:rPr lang="en-US" altLang="ko-KR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고객에게 일일이 앱을 설치하고</a:t>
            </a:r>
            <a:r>
              <a:rPr lang="en-US" altLang="ko-KR" sz="12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진행하라고 하면 그건 또 다른 불만이 있을 수 </a:t>
            </a:r>
            <a:r>
              <a:rPr lang="ko-KR" altLang="en-US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있겠죠</a:t>
            </a:r>
            <a:r>
              <a:rPr lang="en-US" altLang="ko-KR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?</a:t>
            </a:r>
            <a:endParaRPr lang="en-US" altLang="ko-KR" sz="1200" kern="0" dirty="0" smtClean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defTabSz="1330325" eaLnBrk="0" hangingPunct="0">
              <a:lnSpc>
                <a:spcPct val="150000"/>
              </a:lnSpc>
            </a:pPr>
            <a:r>
              <a:rPr lang="ko-KR" altLang="en-US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그래서</a:t>
            </a:r>
            <a:r>
              <a:rPr lang="en-US" altLang="ko-KR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우리 </a:t>
            </a:r>
            <a:r>
              <a:rPr lang="ko-KR" altLang="en-US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회사 뿐만 아니라 모든 보험회사의 스마트폰청약시스템은 </a:t>
            </a:r>
            <a:r>
              <a:rPr lang="en-US" altLang="ko-KR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Web </a:t>
            </a:r>
            <a:r>
              <a:rPr lang="ko-KR" altLang="en-US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방식을 채택하고 있고</a:t>
            </a:r>
            <a:r>
              <a:rPr lang="en-US" altLang="ko-KR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,</a:t>
            </a:r>
          </a:p>
          <a:p>
            <a:pPr defTabSz="1330325" eaLnBrk="0" hangingPunct="0">
              <a:lnSpc>
                <a:spcPct val="150000"/>
              </a:lnSpc>
            </a:pPr>
            <a:r>
              <a:rPr lang="ko-KR" altLang="en-US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그 까닭에 </a:t>
            </a:r>
            <a:r>
              <a:rPr lang="ko-KR" altLang="en-US" sz="1200" b="1" kern="0" dirty="0" smtClean="0">
                <a:solidFill>
                  <a:srgbClr val="C00000"/>
                </a:solidFill>
                <a:latin typeface="나눔고딕" pitchFamily="50" charset="-127"/>
                <a:ea typeface="나눔고딕" pitchFamily="50" charset="-127"/>
              </a:rPr>
              <a:t>① 계약자와 피보험자가 상이한 계약</a:t>
            </a:r>
            <a:r>
              <a:rPr lang="ko-KR" altLang="en-US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은 스마트폰으로 청약이 어렵답니다</a:t>
            </a:r>
            <a:r>
              <a:rPr lang="en-US" altLang="ko-KR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defTabSz="1330325" eaLnBrk="0" hangingPunct="0">
              <a:lnSpc>
                <a:spcPct val="150000"/>
              </a:lnSpc>
            </a:pPr>
            <a:r>
              <a:rPr lang="ko-KR" altLang="en-US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그리고</a:t>
            </a:r>
            <a:r>
              <a:rPr lang="en-US" altLang="ko-KR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아직 신분증이 없거나</a:t>
            </a:r>
            <a:r>
              <a:rPr lang="en-US" altLang="ko-KR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민법상 법률적 권리행사가 불가능한 </a:t>
            </a:r>
            <a:r>
              <a:rPr lang="ko-KR" altLang="en-US" sz="1200" b="1" kern="0" dirty="0" smtClean="0">
                <a:solidFill>
                  <a:srgbClr val="C00000"/>
                </a:solidFill>
                <a:latin typeface="나눔고딕" pitchFamily="50" charset="-127"/>
                <a:ea typeface="나눔고딕" pitchFamily="50" charset="-127"/>
              </a:rPr>
              <a:t>② 미성년자 계약</a:t>
            </a:r>
            <a:r>
              <a:rPr lang="ko-KR" altLang="en-US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 역시 친권자의 동의여부 확인이</a:t>
            </a:r>
            <a:endParaRPr lang="en-US" altLang="ko-KR" sz="1200" kern="0" dirty="0" smtClean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defTabSz="1330325" eaLnBrk="0" hangingPunct="0">
              <a:lnSpc>
                <a:spcPct val="150000"/>
              </a:lnSpc>
            </a:pPr>
            <a:r>
              <a:rPr lang="ko-KR" altLang="en-US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쉽지 않아서 이번에 스마트폰청약시스템의 개발범위에는 포함하지 못했습니다</a:t>
            </a:r>
            <a:r>
              <a:rPr lang="en-US" altLang="ko-KR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defTabSz="1330325" eaLnBrk="0" hangingPunct="0">
              <a:lnSpc>
                <a:spcPct val="150000"/>
              </a:lnSpc>
            </a:pPr>
            <a:r>
              <a:rPr lang="ko-KR" altLang="en-US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물론</a:t>
            </a:r>
            <a:r>
              <a:rPr lang="en-US" altLang="ko-KR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회사는 기술적</a:t>
            </a:r>
            <a:r>
              <a:rPr lang="en-US" altLang="ko-KR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법률적 보완을 거쳐서 가급적 가까운 시기에 이 두가지 경우 역시 스마트폰청약의 범위에 넣을 </a:t>
            </a:r>
            <a:endParaRPr lang="en-US" altLang="ko-KR" sz="1200" kern="0" dirty="0" smtClean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defTabSz="1330325" eaLnBrk="0" hangingPunct="0">
              <a:lnSpc>
                <a:spcPct val="150000"/>
              </a:lnSpc>
            </a:pPr>
            <a:r>
              <a:rPr lang="ko-KR" altLang="en-US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계획을 가지고 있답니다</a:t>
            </a:r>
            <a:r>
              <a:rPr lang="en-US" altLang="ko-KR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1200" kern="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410855" y="1798810"/>
            <a:ext cx="293350" cy="61555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ko-KR" sz="4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헤드라인M" pitchFamily="18" charset="-127"/>
                <a:ea typeface="HY헤드라인M" pitchFamily="18" charset="-127"/>
              </a:rPr>
              <a:t>A</a:t>
            </a:r>
            <a:endParaRPr lang="en-US" altLang="ko-KR" sz="40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789330" y="1803415"/>
            <a:ext cx="7936302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888550" y="1351436"/>
            <a:ext cx="6749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>
                <a:solidFill>
                  <a:sysClr val="windowText" lastClr="000000"/>
                </a:solidFill>
                <a:latin typeface="나눔고딕" pitchFamily="50" charset="-127"/>
                <a:ea typeface="나눔고딕" pitchFamily="50" charset="-127"/>
              </a:rPr>
              <a:t>상품이 따로 정해져 있는 것 이외에 </a:t>
            </a:r>
            <a:r>
              <a:rPr lang="ko-KR" altLang="en-US" b="1" dirty="0" smtClean="0">
                <a:solidFill>
                  <a:sysClr val="windowText" lastClr="000000"/>
                </a:solidFill>
                <a:latin typeface="나눔고딕" pitchFamily="50" charset="-127"/>
                <a:ea typeface="나눔고딕" pitchFamily="50" charset="-127"/>
              </a:rPr>
              <a:t>적용되는 </a:t>
            </a:r>
            <a:r>
              <a:rPr lang="ko-KR" altLang="en-US" b="1" dirty="0">
                <a:solidFill>
                  <a:sysClr val="windowText" lastClr="000000"/>
                </a:solidFill>
                <a:latin typeface="나눔고딕" pitchFamily="50" charset="-127"/>
                <a:ea typeface="나눔고딕" pitchFamily="50" charset="-127"/>
              </a:rPr>
              <a:t>조건이 </a:t>
            </a:r>
            <a:r>
              <a:rPr lang="ko-KR" altLang="en-US" b="1" dirty="0" smtClean="0">
                <a:solidFill>
                  <a:sysClr val="windowText" lastClr="000000"/>
                </a:solidFill>
                <a:latin typeface="나눔고딕" pitchFamily="50" charset="-127"/>
                <a:ea typeface="나눔고딕" pitchFamily="50" charset="-127"/>
              </a:rPr>
              <a:t>따로 또 있어요</a:t>
            </a:r>
            <a:r>
              <a:rPr lang="en-US" altLang="ko-KR" b="1" dirty="0">
                <a:solidFill>
                  <a:sysClr val="windowText" lastClr="000000"/>
                </a:solidFill>
                <a:latin typeface="나눔고딕" pitchFamily="50" charset="-127"/>
                <a:ea typeface="나눔고딕" pitchFamily="50" charset="-127"/>
              </a:rPr>
              <a:t>?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8254349" y="1285844"/>
            <a:ext cx="471283" cy="492443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r>
              <a:rPr lang="en-US" altLang="ko-KR" sz="3200" b="1" i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헤드라인M" pitchFamily="18" charset="-127"/>
                <a:ea typeface="HY헤드라인M" pitchFamily="18" charset="-127"/>
              </a:rPr>
              <a:t>13</a:t>
            </a:r>
            <a:endParaRPr lang="en-US" altLang="ko-KR" sz="3200" b="1" i="1" cap="none" spc="0" dirty="0">
              <a:ln w="1905"/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410855" y="1162734"/>
            <a:ext cx="293350" cy="615553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altLang="ko-KR" sz="40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헤드라인M" pitchFamily="18" charset="-127"/>
                <a:ea typeface="HY헤드라인M" pitchFamily="18" charset="-127"/>
              </a:rPr>
              <a:t>Q</a:t>
            </a:r>
            <a:endParaRPr lang="en-US" altLang="ko-KR" sz="3200" b="1" i="1" cap="none" spc="0" dirty="0">
              <a:ln w="1905"/>
              <a:solidFill>
                <a:schemeClr val="accent4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1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스마트폰청약</a:t>
            </a:r>
            <a:r>
              <a:rPr lang="en-US" altLang="ko-KR" dirty="0" smtClean="0"/>
              <a:t>(ezOn)</a:t>
            </a:r>
            <a:r>
              <a:rPr lang="ko-KR" altLang="en-US" dirty="0" smtClean="0"/>
              <a:t>시스템의 이해</a:t>
            </a:r>
            <a:endParaRPr lang="ko-KR" altLang="en-US" dirty="0"/>
          </a:p>
        </p:txBody>
      </p:sp>
      <p:grpSp>
        <p:nvGrpSpPr>
          <p:cNvPr id="7" name="그룹 6"/>
          <p:cNvGrpSpPr/>
          <p:nvPr/>
        </p:nvGrpSpPr>
        <p:grpSpPr>
          <a:xfrm>
            <a:off x="410855" y="1162734"/>
            <a:ext cx="8314777" cy="5341583"/>
            <a:chOff x="410855" y="1162734"/>
            <a:chExt cx="8314777" cy="5341583"/>
          </a:xfrm>
        </p:grpSpPr>
        <p:sp>
          <p:nvSpPr>
            <p:cNvPr id="4" name="대각선 방향의 모서리가 둥근 사각형 3"/>
            <p:cNvSpPr/>
            <p:nvPr/>
          </p:nvSpPr>
          <p:spPr>
            <a:xfrm>
              <a:off x="418369" y="2114215"/>
              <a:ext cx="8307263" cy="4390102"/>
            </a:xfrm>
            <a:prstGeom prst="round2DiagRect">
              <a:avLst>
                <a:gd name="adj1" fmla="val 4457"/>
                <a:gd name="adj2" fmla="val 0"/>
              </a:avLst>
            </a:prstGeom>
            <a:solidFill>
              <a:schemeClr val="bg1"/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76179" y="2244511"/>
              <a:ext cx="7677479" cy="41549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330325" eaLnBrk="0" hangingPunct="0">
                <a:lnSpc>
                  <a:spcPct val="150000"/>
                </a:lnSpc>
              </a:pPr>
              <a:r>
                <a:rPr lang="en-US" altLang="ko-KR" sz="1200" kern="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ezOn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시스템은 이제 막 태어난 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아가와 같아요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. 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그래서 아무래도 오픈 초기에는 여러모로 미숙하고 손이 많이 가는 일이</a:t>
              </a:r>
              <a:endParaRPr lang="en-US" altLang="ko-KR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defTabSz="1330325" eaLnBrk="0" hangingPunct="0">
                <a:lnSpc>
                  <a:spcPct val="150000"/>
                </a:lnSpc>
              </a:pP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많을 거예요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. 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하지만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우리 </a:t>
              </a:r>
              <a:r>
                <a:rPr lang="ko-KR" altLang="en-US" sz="1200" kern="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교보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 가족들의 관심과 따끔한 지적이 시스템이 조기에 안정화되는 데는 큰 힘이 됩니다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.</a:t>
              </a:r>
            </a:p>
            <a:p>
              <a:pPr defTabSz="1330325" eaLnBrk="0" hangingPunct="0">
                <a:lnSpc>
                  <a:spcPct val="150000"/>
                </a:lnSpc>
              </a:pP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그래서 우리 </a:t>
              </a:r>
              <a:r>
                <a:rPr lang="ko-KR" altLang="en-US" sz="1200" kern="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교보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 가족들이 직접 의견을 보내주시면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그에 대한 답변과 조치를 받으실 수 있는 종합상황실을 운영합니다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.</a:t>
              </a:r>
            </a:p>
            <a:p>
              <a:pPr defTabSz="1330325" eaLnBrk="0" hangingPunct="0">
                <a:lnSpc>
                  <a:spcPct val="150000"/>
                </a:lnSpc>
              </a:pPr>
              <a:endParaRPr lang="en-US" altLang="ko-KR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defTabSz="1330325" eaLnBrk="0" hangingPunct="0">
                <a:lnSpc>
                  <a:spcPct val="150000"/>
                </a:lnSpc>
              </a:pPr>
              <a:r>
                <a:rPr lang="en-US" altLang="ko-KR" sz="1200" kern="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ezOn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시스템 종합상황실은 전화 상황실과 시스템 상황실 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2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가지 형태로 </a:t>
              </a:r>
              <a:r>
                <a:rPr lang="ko-KR" altLang="en-US" sz="1200" kern="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운영되구요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이용방법은 아래와 같아요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12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defTabSz="1330325" eaLnBrk="0" hangingPunct="0">
                <a:lnSpc>
                  <a:spcPct val="150000"/>
                </a:lnSpc>
              </a:pPr>
              <a:r>
                <a:rPr lang="ko-KR" altLang="en-US" sz="1200" b="1" kern="0" dirty="0" smtClean="0">
                  <a:solidFill>
                    <a:srgbClr val="C00000"/>
                  </a:solidFill>
                  <a:latin typeface="나눔고딕" pitchFamily="50" charset="-127"/>
                  <a:ea typeface="나눔고딕" pitchFamily="50" charset="-127"/>
                </a:rPr>
                <a:t>① 전화 상황실 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(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02-721-3797 ~ 9)</a:t>
              </a:r>
            </a:p>
            <a:p>
              <a:pPr defTabSz="1330325" eaLnBrk="0" hangingPunct="0">
                <a:lnSpc>
                  <a:spcPct val="150000"/>
                </a:lnSpc>
              </a:pPr>
              <a:r>
                <a:rPr lang="en-US" altLang="ko-KR" sz="12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   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전화 상황실은 위에 기재해 드린 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3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개의 전화회선으로 토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/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일요일을 제외하고 매일 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09:00 ~ 18:00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까지 운영됩니다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. </a:t>
              </a:r>
            </a:p>
            <a:p>
              <a:pPr defTabSz="1330325" eaLnBrk="0" hangingPunct="0">
                <a:lnSpc>
                  <a:spcPct val="150000"/>
                </a:lnSpc>
              </a:pPr>
              <a:r>
                <a:rPr lang="en-US" altLang="ko-KR" sz="12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   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아무래도 사람이 직접 응대해 드려야 하기 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때문에 </a:t>
              </a:r>
              <a:r>
                <a:rPr lang="ko-KR" altLang="en-US" sz="1200" kern="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통화중이거나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 또 다른 이유로 연결이 어려울 수 있는 단점이 있지만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,</a:t>
              </a:r>
            </a:p>
            <a:p>
              <a:pPr defTabSz="1330325" eaLnBrk="0" hangingPunct="0">
                <a:lnSpc>
                  <a:spcPct val="150000"/>
                </a:lnSpc>
              </a:pPr>
              <a:r>
                <a:rPr lang="en-US" altLang="ko-KR" sz="12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   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답변이나 조치를 바로 받으실 수 있는 장점도 있겠죠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? </a:t>
              </a:r>
              <a:r>
                <a:rPr lang="ko-KR" altLang="en-US" sz="1200" kern="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운영기간은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3.15(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월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) ~ 3.31(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수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)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까지 한시적으로 운영됩니다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.</a:t>
              </a:r>
            </a:p>
            <a:p>
              <a:pPr defTabSz="1330325" eaLnBrk="0" hangingPunct="0">
                <a:lnSpc>
                  <a:spcPct val="150000"/>
                </a:lnSpc>
              </a:pPr>
              <a:endParaRPr lang="en-US" altLang="ko-KR" sz="12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defTabSz="1330325" eaLnBrk="0" hangingPunct="0">
                <a:lnSpc>
                  <a:spcPct val="150000"/>
                </a:lnSpc>
              </a:pPr>
              <a:r>
                <a:rPr lang="ko-KR" altLang="en-US" sz="1200" b="1" kern="0" dirty="0" smtClean="0">
                  <a:solidFill>
                    <a:srgbClr val="C00000"/>
                  </a:solidFill>
                  <a:latin typeface="나눔고딕" pitchFamily="50" charset="-127"/>
                  <a:ea typeface="나눔고딕" pitchFamily="50" charset="-127"/>
                </a:rPr>
                <a:t>② 시스템 상황실</a:t>
              </a:r>
              <a:endParaRPr lang="en-US" altLang="ko-KR" sz="1200" b="1" kern="0" dirty="0" smtClean="0">
                <a:solidFill>
                  <a:srgbClr val="C00000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defTabSz="1330325" eaLnBrk="0" hangingPunct="0">
                <a:lnSpc>
                  <a:spcPct val="150000"/>
                </a:lnSpc>
              </a:pPr>
              <a:r>
                <a:rPr lang="en-US" altLang="ko-KR" sz="12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   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시스템 상황실은 </a:t>
              </a:r>
              <a:r>
                <a:rPr lang="ko-KR" altLang="en-US" sz="1200" kern="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내근직원은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1200" kern="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이지모아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 우측에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그리고 컨설턴트는 </a:t>
              </a:r>
              <a:endParaRPr lang="en-US" altLang="ko-KR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defTabSz="1330325" eaLnBrk="0" hangingPunct="0">
                <a:lnSpc>
                  <a:spcPct val="150000"/>
                </a:lnSpc>
              </a:pPr>
              <a:r>
                <a:rPr lang="en-US" altLang="ko-KR" sz="12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   V3_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영업지원 포털에 오른편 이미지와 같이 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게시판 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/ </a:t>
              </a:r>
              <a:r>
                <a:rPr lang="ko-KR" altLang="en-US" sz="1200" kern="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오류신고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/ </a:t>
              </a:r>
              <a:r>
                <a:rPr lang="ko-KR" altLang="en-US" sz="1200" kern="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개선건의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 </a:t>
              </a:r>
              <a:endParaRPr lang="en-US" altLang="ko-KR" sz="1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defTabSz="1330325" eaLnBrk="0" hangingPunct="0">
                <a:lnSpc>
                  <a:spcPct val="150000"/>
                </a:lnSpc>
              </a:pPr>
              <a:r>
                <a:rPr lang="en-US" altLang="ko-KR" sz="12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   3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가지 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컨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텐츠로 구성되어 있어요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.</a:t>
              </a:r>
            </a:p>
            <a:p>
              <a:pPr defTabSz="1330325" eaLnBrk="0" hangingPunct="0">
                <a:lnSpc>
                  <a:spcPct val="150000"/>
                </a:lnSpc>
              </a:pP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    </a:t>
              </a:r>
              <a:r>
                <a:rPr lang="ko-KR" alt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여러분이 보내주신 의견에는 반드시 담당자가 직접 답변을 등록해 드립니다</a:t>
              </a:r>
              <a:r>
                <a:rPr lang="en-US" altLang="ko-KR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.    </a:t>
              </a:r>
              <a:endParaRPr lang="en-US" altLang="ko-KR" sz="12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410855" y="1798810"/>
              <a:ext cx="293350" cy="615553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ko-KR" sz="4000" b="1" i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Y헤드라인M" pitchFamily="18" charset="-127"/>
                  <a:ea typeface="HY헤드라인M" pitchFamily="18" charset="-127"/>
                </a:rPr>
                <a:t>A</a:t>
              </a:r>
              <a:endParaRPr lang="en-US" altLang="ko-KR" sz="4000" b="1" i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cxnSp>
          <p:nvCxnSpPr>
            <p:cNvPr id="11" name="직선 연결선 10"/>
            <p:cNvCxnSpPr/>
            <p:nvPr/>
          </p:nvCxnSpPr>
          <p:spPr>
            <a:xfrm>
              <a:off x="789330" y="1803415"/>
              <a:ext cx="7936302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직사각형 14"/>
            <p:cNvSpPr/>
            <p:nvPr/>
          </p:nvSpPr>
          <p:spPr>
            <a:xfrm>
              <a:off x="888549" y="1351436"/>
              <a:ext cx="744080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b="1" dirty="0" smtClean="0">
                  <a:solidFill>
                    <a:sysClr val="windowText" lastClr="000000"/>
                  </a:solidFill>
                  <a:latin typeface="나눔고딕" pitchFamily="50" charset="-127"/>
                  <a:ea typeface="나눔고딕" pitchFamily="50" charset="-127"/>
                </a:rPr>
                <a:t>시스템 </a:t>
              </a:r>
              <a:r>
                <a:rPr lang="ko-KR" altLang="en-US" b="1" dirty="0" err="1" smtClean="0">
                  <a:solidFill>
                    <a:sysClr val="windowText" lastClr="000000"/>
                  </a:solidFill>
                  <a:latin typeface="나눔고딕" pitchFamily="50" charset="-127"/>
                  <a:ea typeface="나눔고딕" pitchFamily="50" charset="-127"/>
                </a:rPr>
                <a:t>오류신고나</a:t>
              </a:r>
              <a:r>
                <a:rPr lang="ko-KR" altLang="en-US" b="1" dirty="0" smtClean="0">
                  <a:solidFill>
                    <a:sysClr val="windowText" lastClr="000000"/>
                  </a:solidFill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b="1" dirty="0" err="1" smtClean="0">
                  <a:solidFill>
                    <a:sysClr val="windowText" lastClr="000000"/>
                  </a:solidFill>
                  <a:latin typeface="나눔고딕" pitchFamily="50" charset="-127"/>
                  <a:ea typeface="나눔고딕" pitchFamily="50" charset="-127"/>
                </a:rPr>
                <a:t>개선건의는</a:t>
              </a:r>
              <a:r>
                <a:rPr lang="ko-KR" altLang="en-US" b="1" dirty="0" smtClean="0">
                  <a:solidFill>
                    <a:sysClr val="windowText" lastClr="000000"/>
                  </a:solidFill>
                  <a:latin typeface="나눔고딕" pitchFamily="50" charset="-127"/>
                  <a:ea typeface="나눔고딕" pitchFamily="50" charset="-127"/>
                </a:rPr>
                <a:t> 어디에서 어떻게 해요 </a:t>
              </a:r>
              <a:r>
                <a:rPr lang="en-US" altLang="ko-KR" b="1" dirty="0" smtClean="0">
                  <a:solidFill>
                    <a:sysClr val="windowText" lastClr="000000"/>
                  </a:solidFill>
                  <a:latin typeface="나눔고딕" pitchFamily="50" charset="-127"/>
                  <a:ea typeface="나눔고딕" pitchFamily="50" charset="-127"/>
                </a:rPr>
                <a:t>?</a:t>
              </a:r>
              <a:endParaRPr lang="en-US" altLang="ko-KR" b="1" dirty="0">
                <a:solidFill>
                  <a:sysClr val="windowText" lastClr="000000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8254349" y="1285844"/>
              <a:ext cx="471283" cy="492443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altLang="ko-KR" sz="3200" b="1" i="1" dirty="0" smtClean="0">
                  <a:ln w="1905"/>
                  <a:solidFill>
                    <a:srgbClr val="92D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Y헤드라인M" pitchFamily="18" charset="-127"/>
                  <a:ea typeface="HY헤드라인M" pitchFamily="18" charset="-127"/>
                </a:rPr>
                <a:t>14</a:t>
              </a:r>
              <a:endParaRPr lang="en-US" altLang="ko-KR" sz="3200" b="1" i="1" cap="none" spc="0" dirty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410855" y="1162734"/>
              <a:ext cx="293350" cy="615553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altLang="ko-KR" sz="4000" b="1" i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Y헤드라인M" pitchFamily="18" charset="-127"/>
                  <a:ea typeface="HY헤드라인M" pitchFamily="18" charset="-127"/>
                </a:rPr>
                <a:t>Q</a:t>
              </a:r>
              <a:endParaRPr lang="en-US" altLang="ko-KR" sz="3200" b="1" i="1" cap="none" spc="0" dirty="0">
                <a:ln w="1905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pic>
        <p:nvPicPr>
          <p:cNvPr id="12" name="그림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5288" y="5073429"/>
            <a:ext cx="2681374" cy="128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02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감사합니다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918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추진배경 및 목적</a:t>
            </a:r>
            <a:endParaRPr lang="ko-KR" alt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85337" y="1001087"/>
            <a:ext cx="8573326" cy="4978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89208" tIns="44604" rIns="89208" bIns="44604">
            <a:spAutoFit/>
          </a:bodyPr>
          <a:lstStyle/>
          <a:p>
            <a:pPr lvl="0" defTabSz="890420" latinLnBrk="0">
              <a:spcBef>
                <a:spcPts val="300"/>
              </a:spcBef>
              <a:spcAft>
                <a:spcPts val="0"/>
              </a:spcAft>
              <a:defRPr/>
            </a:pPr>
            <a:r>
              <a:rPr lang="ko-KR" altLang="en-US" sz="12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포스트 코로나 대비 보험 패러다임 및 소비자 트랜드 변화에 신속히 대응하고</a:t>
            </a:r>
            <a:r>
              <a:rPr lang="en-US" altLang="ko-KR" sz="12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강화된 금융소비자보호법 준수를 통한 보험영업의</a:t>
            </a:r>
            <a:endParaRPr lang="en-US" altLang="ko-KR" sz="1200" dirty="0" smtClean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 defTabSz="890420" latinLnBrk="0">
              <a:spcBef>
                <a:spcPts val="300"/>
              </a:spcBef>
              <a:spcAft>
                <a:spcPts val="0"/>
              </a:spcAft>
              <a:defRPr/>
            </a:pPr>
            <a:r>
              <a:rPr lang="ko-KR" altLang="en-US" sz="12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실행력 </a:t>
            </a:r>
            <a:r>
              <a:rPr lang="ko-KR" altLang="en-US" sz="12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확보를 </a:t>
            </a:r>
            <a:r>
              <a:rPr lang="ko-KR" altLang="en-US" sz="12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위하여 </a:t>
            </a:r>
            <a:r>
              <a:rPr lang="ko-KR" altLang="en-US" sz="12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경쟁력있는 </a:t>
            </a:r>
            <a:r>
              <a:rPr lang="ko-KR" altLang="en-US" sz="12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스마트폰 </a:t>
            </a:r>
            <a:r>
              <a:rPr lang="ko-KR" altLang="en-US" sz="12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영업지원 플랫폼 구축이 요구됨 </a:t>
            </a:r>
            <a:endParaRPr lang="en-US" altLang="ko-KR" sz="12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85337" y="1709789"/>
            <a:ext cx="8573326" cy="4887861"/>
          </a:xfrm>
          <a:prstGeom prst="rect">
            <a:avLst/>
          </a:prstGeom>
          <a:noFill/>
          <a:ln w="3175" cmpd="sng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24000" rIns="108000" bIns="108000" rtlCol="0" anchor="t" anchorCtr="0"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2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33064" y="1860750"/>
            <a:ext cx="6042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디지털 혁신을 통한 고객 편의성 제고와 감독규정 준수를 통한 보험영업 실행력 확보를 통한</a:t>
            </a:r>
            <a:endParaRPr lang="en-US" altLang="ko-KR" sz="12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en-US" altLang="ko-KR" sz="1200" dirty="0" smtClean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“</a:t>
            </a:r>
            <a:r>
              <a:rPr lang="ko-KR" altLang="en-US" sz="1200" dirty="0" smtClean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스마트폰청약 </a:t>
            </a:r>
            <a:r>
              <a:rPr lang="en-US" altLang="ko-KR" sz="1200" dirty="0" smtClean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&amp; </a:t>
            </a:r>
            <a:r>
              <a:rPr lang="ko-KR" altLang="en-US" sz="1200" dirty="0" smtClean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스마트폰 고객제안내 시스템 구축</a:t>
            </a:r>
            <a:r>
              <a:rPr lang="en-US" altLang="ko-KR" sz="1200" dirty="0" smtClean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”</a:t>
            </a:r>
            <a:endParaRPr lang="ko-KR" altLang="en-US" sz="1200" dirty="0" smtClean="0">
              <a:solidFill>
                <a:srgbClr val="00206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47" name="그룹 46"/>
          <p:cNvGrpSpPr/>
          <p:nvPr/>
        </p:nvGrpSpPr>
        <p:grpSpPr>
          <a:xfrm>
            <a:off x="675249" y="2514350"/>
            <a:ext cx="7757668" cy="1728240"/>
            <a:chOff x="704411" y="2739172"/>
            <a:chExt cx="7757668" cy="1728240"/>
          </a:xfrm>
        </p:grpSpPr>
        <p:grpSp>
          <p:nvGrpSpPr>
            <p:cNvPr id="43" name="그룹 42"/>
            <p:cNvGrpSpPr/>
            <p:nvPr/>
          </p:nvGrpSpPr>
          <p:grpSpPr>
            <a:xfrm>
              <a:off x="704411" y="2739172"/>
              <a:ext cx="1764000" cy="1728240"/>
              <a:chOff x="704411" y="2739172"/>
              <a:chExt cx="1764000" cy="1728240"/>
            </a:xfrm>
          </p:grpSpPr>
          <p:sp>
            <p:nvSpPr>
              <p:cNvPr id="32" name="모서리가 둥근 직사각형 31"/>
              <p:cNvSpPr/>
              <p:nvPr/>
            </p:nvSpPr>
            <p:spPr bwMode="auto">
              <a:xfrm>
                <a:off x="704411" y="3638418"/>
                <a:ext cx="1764000" cy="82899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90000" rIns="90000" rtlCol="0" anchor="ctr"/>
              <a:lstStyle/>
              <a:p>
                <a:pPr algn="ctr" fontAlgn="auto" latinLnBrk="0">
                  <a:spcBef>
                    <a:spcPts val="600"/>
                  </a:spcBef>
                  <a:spcAft>
                    <a:spcPts val="0"/>
                  </a:spcAft>
                </a:pPr>
                <a:endParaRPr kumimoji="0" lang="ko-KR" altLang="en-US" sz="1200" kern="0" dirty="0" smtClean="0">
                  <a:solidFill>
                    <a:sysClr val="windowText" lastClr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33" name="타원 32"/>
              <p:cNvSpPr/>
              <p:nvPr/>
            </p:nvSpPr>
            <p:spPr bwMode="auto">
              <a:xfrm>
                <a:off x="1010331" y="2739172"/>
                <a:ext cx="1152160" cy="1152160"/>
              </a:xfrm>
              <a:prstGeom prst="ellipse">
                <a:avLst/>
              </a:prstGeom>
              <a:solidFill>
                <a:schemeClr val="bg1"/>
              </a:solidFill>
              <a:ln w="101600" algn="ctr">
                <a:solidFill>
                  <a:srgbClr val="00206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rtlCol="0" anchor="ctr"/>
              <a:lstStyle/>
              <a:p>
                <a:pPr algn="ctr" fontAlgn="auto" latinLnBrk="0">
                  <a:spcBef>
                    <a:spcPts val="600"/>
                  </a:spcBef>
                  <a:spcAft>
                    <a:spcPts val="0"/>
                  </a:spcAft>
                </a:pPr>
                <a:endParaRPr kumimoji="0" lang="ko-KR" altLang="en-US" sz="1200" kern="0" dirty="0" smtClean="0">
                  <a:solidFill>
                    <a:sysClr val="windowText" lastClr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276230" y="3038253"/>
                <a:ext cx="62036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r>
                  <a:rPr lang="en-US" altLang="ko-KR" sz="1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Untact </a:t>
                </a:r>
              </a:p>
              <a:p>
                <a:pPr algn="ctr">
                  <a:spcBef>
                    <a:spcPts val="0"/>
                  </a:spcBef>
                </a:pPr>
                <a:r>
                  <a:rPr lang="ko-KR" altLang="en-US" sz="1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환경변화 </a:t>
                </a:r>
                <a:endParaRPr lang="en-US" altLang="ko-KR" sz="1200" dirty="0" smtClean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 algn="ctr">
                  <a:spcBef>
                    <a:spcPts val="0"/>
                  </a:spcBef>
                </a:pPr>
                <a:r>
                  <a:rPr lang="ko-KR" altLang="en-US" sz="1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대응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94411" y="3963342"/>
                <a:ext cx="1584000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r>
                  <a:rPr lang="ko-KR" altLang="en-US" sz="11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포스트 코로나 시대</a:t>
                </a:r>
                <a:endParaRPr lang="en-US" altLang="ko-KR" sz="1100" dirty="0" smtClean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 algn="ctr">
                  <a:spcBef>
                    <a:spcPts val="0"/>
                  </a:spcBef>
                </a:pPr>
                <a:r>
                  <a:rPr lang="ko-KR" altLang="en-US" sz="11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비대면 영업방식 확산</a:t>
                </a:r>
              </a:p>
            </p:txBody>
          </p:sp>
        </p:grpSp>
        <p:grpSp>
          <p:nvGrpSpPr>
            <p:cNvPr id="46" name="그룹 45"/>
            <p:cNvGrpSpPr/>
            <p:nvPr/>
          </p:nvGrpSpPr>
          <p:grpSpPr>
            <a:xfrm>
              <a:off x="2702300" y="2739172"/>
              <a:ext cx="1764000" cy="1728240"/>
              <a:chOff x="2992932" y="2739172"/>
              <a:chExt cx="1764000" cy="1728240"/>
            </a:xfrm>
          </p:grpSpPr>
          <p:sp>
            <p:nvSpPr>
              <p:cNvPr id="28" name="모서리가 둥근 직사각형 27"/>
              <p:cNvSpPr/>
              <p:nvPr/>
            </p:nvSpPr>
            <p:spPr bwMode="auto">
              <a:xfrm>
                <a:off x="2992932" y="3638418"/>
                <a:ext cx="1764000" cy="82899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90000" rIns="90000" rtlCol="0" anchor="ctr"/>
              <a:lstStyle/>
              <a:p>
                <a:pPr algn="ctr" fontAlgn="auto" latinLnBrk="0">
                  <a:spcBef>
                    <a:spcPts val="600"/>
                  </a:spcBef>
                  <a:spcAft>
                    <a:spcPts val="0"/>
                  </a:spcAft>
                </a:pPr>
                <a:endParaRPr kumimoji="0" lang="ko-KR" altLang="en-US" sz="1200" kern="0" dirty="0" smtClean="0">
                  <a:solidFill>
                    <a:sysClr val="windowText" lastClr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29" name="타원 28"/>
              <p:cNvSpPr/>
              <p:nvPr/>
            </p:nvSpPr>
            <p:spPr bwMode="auto">
              <a:xfrm>
                <a:off x="3298852" y="2739172"/>
                <a:ext cx="1152160" cy="1152160"/>
              </a:xfrm>
              <a:prstGeom prst="ellipse">
                <a:avLst/>
              </a:prstGeom>
              <a:solidFill>
                <a:schemeClr val="bg1"/>
              </a:solidFill>
              <a:ln w="101600" algn="ctr">
                <a:solidFill>
                  <a:srgbClr val="00206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rtlCol="0" anchor="ctr"/>
              <a:lstStyle/>
              <a:p>
                <a:pPr algn="ctr" fontAlgn="auto" latinLnBrk="0">
                  <a:spcBef>
                    <a:spcPts val="600"/>
                  </a:spcBef>
                  <a:spcAft>
                    <a:spcPts val="0"/>
                  </a:spcAft>
                </a:pPr>
                <a:endParaRPr kumimoji="0" lang="ko-KR" altLang="en-US" sz="1200" kern="0" dirty="0" smtClean="0">
                  <a:solidFill>
                    <a:sysClr val="windowText" lastClr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3492616" y="3038253"/>
                <a:ext cx="76463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r>
                  <a:rPr lang="ko-KR" altLang="en-US" sz="1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디지털혁신</a:t>
                </a:r>
                <a:endParaRPr lang="en-US" altLang="ko-KR" sz="1200" dirty="0" smtClean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 algn="ctr">
                  <a:spcBef>
                    <a:spcPts val="0"/>
                  </a:spcBef>
                </a:pPr>
                <a:r>
                  <a:rPr lang="ko-KR" altLang="en-US" sz="1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사용자</a:t>
                </a:r>
                <a:endParaRPr lang="en-US" altLang="ko-KR" sz="1200" dirty="0" smtClean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 algn="ctr">
                  <a:spcBef>
                    <a:spcPts val="0"/>
                  </a:spcBef>
                </a:pPr>
                <a:r>
                  <a:rPr lang="ko-KR" altLang="en-US" sz="1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편의성 확대</a:t>
                </a:r>
                <a:endParaRPr lang="en-US" altLang="ko-KR" sz="1200" dirty="0" smtClean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082932" y="3963342"/>
                <a:ext cx="1584000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r>
                  <a:rPr lang="ko-KR" altLang="en-US" sz="11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디지털 신기술</a:t>
                </a:r>
                <a:r>
                  <a:rPr lang="en-US" altLang="ko-KR" sz="11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(</a:t>
                </a:r>
                <a:r>
                  <a:rPr lang="ko-KR" altLang="en-US" sz="11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간편인증</a:t>
                </a:r>
                <a:r>
                  <a:rPr lang="en-US" altLang="ko-KR" sz="11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)</a:t>
                </a:r>
              </a:p>
              <a:p>
                <a:pPr algn="ctr">
                  <a:spcBef>
                    <a:spcPts val="0"/>
                  </a:spcBef>
                </a:pPr>
                <a:r>
                  <a:rPr lang="ko-KR" altLang="en-US" sz="11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쉽고 간편한 화면</a:t>
                </a:r>
                <a:r>
                  <a:rPr lang="en-US" altLang="ko-KR" sz="11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(UI/UX)</a:t>
                </a:r>
                <a:endParaRPr lang="ko-KR" altLang="en-US" sz="1100" dirty="0" smtClean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grpSp>
          <p:nvGrpSpPr>
            <p:cNvPr id="45" name="그룹 44"/>
            <p:cNvGrpSpPr/>
            <p:nvPr/>
          </p:nvGrpSpPr>
          <p:grpSpPr>
            <a:xfrm>
              <a:off x="4700189" y="2739172"/>
              <a:ext cx="1764000" cy="1728240"/>
              <a:chOff x="5362525" y="2739172"/>
              <a:chExt cx="1764000" cy="1728240"/>
            </a:xfrm>
          </p:grpSpPr>
          <p:sp>
            <p:nvSpPr>
              <p:cNvPr id="24" name="모서리가 둥근 직사각형 23"/>
              <p:cNvSpPr/>
              <p:nvPr/>
            </p:nvSpPr>
            <p:spPr bwMode="auto">
              <a:xfrm>
                <a:off x="5362525" y="3638418"/>
                <a:ext cx="1764000" cy="82899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90000" rIns="90000" rtlCol="0" anchor="ctr"/>
              <a:lstStyle/>
              <a:p>
                <a:pPr algn="ctr" fontAlgn="auto" latinLnBrk="0">
                  <a:spcBef>
                    <a:spcPts val="600"/>
                  </a:spcBef>
                  <a:spcAft>
                    <a:spcPts val="0"/>
                  </a:spcAft>
                </a:pPr>
                <a:endParaRPr kumimoji="0" lang="ko-KR" altLang="en-US" sz="1200" kern="0" dirty="0" smtClean="0">
                  <a:solidFill>
                    <a:sysClr val="windowText" lastClr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25" name="타원 24"/>
              <p:cNvSpPr/>
              <p:nvPr/>
            </p:nvSpPr>
            <p:spPr bwMode="auto">
              <a:xfrm>
                <a:off x="5668445" y="2739172"/>
                <a:ext cx="1152160" cy="1152160"/>
              </a:xfrm>
              <a:prstGeom prst="ellipse">
                <a:avLst/>
              </a:prstGeom>
              <a:solidFill>
                <a:schemeClr val="bg1"/>
              </a:solidFill>
              <a:ln w="101600" algn="ctr">
                <a:solidFill>
                  <a:srgbClr val="00206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rtlCol="0" anchor="ctr"/>
              <a:lstStyle/>
              <a:p>
                <a:pPr algn="ctr" fontAlgn="auto" latinLnBrk="0">
                  <a:spcBef>
                    <a:spcPts val="600"/>
                  </a:spcBef>
                  <a:spcAft>
                    <a:spcPts val="0"/>
                  </a:spcAft>
                </a:pPr>
                <a:endParaRPr kumimoji="0" lang="ko-KR" altLang="en-US" sz="1200" kern="0" dirty="0" smtClean="0">
                  <a:solidFill>
                    <a:sysClr val="windowText" lastClr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955985" y="3038253"/>
                <a:ext cx="57708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r>
                  <a:rPr lang="ko-KR" altLang="en-US" sz="1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디지털</a:t>
                </a:r>
                <a:endParaRPr lang="en-US" altLang="ko-KR" sz="1200" dirty="0" smtClean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 algn="ctr">
                  <a:spcBef>
                    <a:spcPts val="0"/>
                  </a:spcBef>
                </a:pPr>
                <a:r>
                  <a:rPr lang="ko-KR" altLang="en-US" sz="1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영업활동</a:t>
                </a:r>
                <a:endParaRPr lang="en-US" altLang="ko-KR" sz="1200" dirty="0" smtClean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 algn="ctr">
                  <a:spcBef>
                    <a:spcPts val="0"/>
                  </a:spcBef>
                </a:pPr>
                <a:r>
                  <a:rPr lang="ko-KR" altLang="en-US" sz="1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확대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452525" y="3963342"/>
                <a:ext cx="1584000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r>
                  <a:rPr lang="ko-KR" altLang="en-US" sz="11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디지털 영업활동 지원</a:t>
                </a:r>
                <a:endParaRPr lang="en-US" altLang="ko-KR" sz="1100" dirty="0" smtClean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 algn="ctr">
                  <a:spcBef>
                    <a:spcPts val="0"/>
                  </a:spcBef>
                </a:pPr>
                <a:r>
                  <a:rPr lang="ko-KR" altLang="en-US" sz="11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컨설턴트 영업생산성 향상</a:t>
                </a:r>
              </a:p>
            </p:txBody>
          </p:sp>
        </p:grpSp>
        <p:grpSp>
          <p:nvGrpSpPr>
            <p:cNvPr id="44" name="그룹 43"/>
            <p:cNvGrpSpPr/>
            <p:nvPr/>
          </p:nvGrpSpPr>
          <p:grpSpPr>
            <a:xfrm>
              <a:off x="6698079" y="2739172"/>
              <a:ext cx="1764000" cy="1728240"/>
              <a:chOff x="7732119" y="2739172"/>
              <a:chExt cx="1764000" cy="1728240"/>
            </a:xfrm>
          </p:grpSpPr>
          <p:sp>
            <p:nvSpPr>
              <p:cNvPr id="20" name="모서리가 둥근 직사각형 19"/>
              <p:cNvSpPr/>
              <p:nvPr/>
            </p:nvSpPr>
            <p:spPr bwMode="auto">
              <a:xfrm>
                <a:off x="7732119" y="3638418"/>
                <a:ext cx="1764000" cy="82899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90000" rIns="90000" rtlCol="0" anchor="ctr"/>
              <a:lstStyle/>
              <a:p>
                <a:pPr algn="ctr" fontAlgn="auto" latinLnBrk="0">
                  <a:spcBef>
                    <a:spcPts val="600"/>
                  </a:spcBef>
                  <a:spcAft>
                    <a:spcPts val="0"/>
                  </a:spcAft>
                </a:pPr>
                <a:endParaRPr kumimoji="0" lang="ko-KR" altLang="en-US" sz="1200" kern="0" dirty="0" smtClean="0">
                  <a:solidFill>
                    <a:sysClr val="windowText" lastClr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21" name="타원 20"/>
              <p:cNvSpPr/>
              <p:nvPr/>
            </p:nvSpPr>
            <p:spPr bwMode="auto">
              <a:xfrm>
                <a:off x="8038039" y="2739172"/>
                <a:ext cx="1152160" cy="1152160"/>
              </a:xfrm>
              <a:prstGeom prst="ellipse">
                <a:avLst/>
              </a:prstGeom>
              <a:solidFill>
                <a:schemeClr val="bg1"/>
              </a:solidFill>
              <a:ln w="101600" algn="ctr">
                <a:solidFill>
                  <a:srgbClr val="00206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rtlCol="0" anchor="ctr"/>
              <a:lstStyle/>
              <a:p>
                <a:pPr algn="ctr" fontAlgn="auto" latinLnBrk="0">
                  <a:spcBef>
                    <a:spcPts val="600"/>
                  </a:spcBef>
                  <a:spcAft>
                    <a:spcPts val="0"/>
                  </a:spcAft>
                </a:pPr>
                <a:endParaRPr kumimoji="0" lang="ko-KR" altLang="en-US" sz="1200" kern="0" dirty="0" smtClean="0">
                  <a:solidFill>
                    <a:sysClr val="windowText" lastClr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8253444" y="3038253"/>
                <a:ext cx="72135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r>
                  <a:rPr lang="ko-KR" altLang="en-US" sz="1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금융소비자</a:t>
                </a:r>
                <a:endParaRPr lang="en-US" altLang="ko-KR" sz="1200" dirty="0" smtClean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 algn="ctr">
                  <a:spcBef>
                    <a:spcPts val="0"/>
                  </a:spcBef>
                </a:pPr>
                <a:r>
                  <a:rPr lang="ko-KR" altLang="en-US" sz="1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보호법</a:t>
                </a:r>
                <a:endParaRPr lang="en-US" altLang="ko-KR" sz="1200" dirty="0" smtClean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 algn="ctr">
                  <a:spcBef>
                    <a:spcPts val="0"/>
                  </a:spcBef>
                </a:pPr>
                <a:r>
                  <a:rPr lang="ko-KR" altLang="en-US" sz="12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규제 준수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822119" y="3963342"/>
                <a:ext cx="1584000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r>
                  <a:rPr lang="ko-KR" altLang="en-US" sz="11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감독규정 준수를 통한</a:t>
                </a:r>
                <a:endParaRPr lang="en-US" altLang="ko-KR" sz="1100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 algn="ctr">
                  <a:spcBef>
                    <a:spcPts val="0"/>
                  </a:spcBef>
                </a:pPr>
                <a:r>
                  <a:rPr lang="ko-KR" altLang="en-US" sz="11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보험영업 실행력 확보</a:t>
                </a:r>
                <a:endParaRPr lang="en-US" altLang="ko-KR" sz="1100" dirty="0" smtClean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</p:grpSp>
      <p:grpSp>
        <p:nvGrpSpPr>
          <p:cNvPr id="51" name="그룹 50"/>
          <p:cNvGrpSpPr/>
          <p:nvPr/>
        </p:nvGrpSpPr>
        <p:grpSpPr>
          <a:xfrm>
            <a:off x="392329" y="4434524"/>
            <a:ext cx="8323508" cy="2123895"/>
            <a:chOff x="392329" y="4434524"/>
            <a:chExt cx="8323508" cy="2123895"/>
          </a:xfrm>
        </p:grpSpPr>
        <p:sp>
          <p:nvSpPr>
            <p:cNvPr id="6" name="직사각형 5"/>
            <p:cNvSpPr/>
            <p:nvPr/>
          </p:nvSpPr>
          <p:spPr bwMode="auto">
            <a:xfrm>
              <a:off x="392329" y="4735409"/>
              <a:ext cx="8323508" cy="13773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rIns="90000" rtlCol="0" anchor="ctr"/>
            <a:lstStyle/>
            <a:p>
              <a:pPr algn="ctr" fontAlgn="auto" latinLnBrk="0">
                <a:spcBef>
                  <a:spcPts val="600"/>
                </a:spcBef>
                <a:spcAft>
                  <a:spcPts val="0"/>
                </a:spcAft>
              </a:pPr>
              <a:endParaRPr kumimoji="0" lang="ko-KR" altLang="en-US" sz="1200" kern="0" dirty="0" smtClean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7" name="모서리가 둥근 직사각형 6"/>
            <p:cNvSpPr/>
            <p:nvPr/>
          </p:nvSpPr>
          <p:spPr bwMode="auto">
            <a:xfrm>
              <a:off x="3077878" y="4434524"/>
              <a:ext cx="2952410" cy="48199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rIns="90000" rtlCol="0" anchor="ctr"/>
            <a:lstStyle/>
            <a:p>
              <a:pPr algn="ctr" fontAlgn="auto" latinLnBrk="0">
                <a:spcBef>
                  <a:spcPts val="600"/>
                </a:spcBef>
                <a:spcAft>
                  <a:spcPts val="0"/>
                </a:spcAft>
              </a:pPr>
              <a:endParaRPr kumimoji="0" lang="ko-KR" altLang="en-US" sz="1200" kern="0" dirty="0" smtClean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60391" y="6281420"/>
              <a:ext cx="73372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※ </a:t>
              </a:r>
              <a:r>
                <a:rPr lang="ko-KR" altLang="en-US" sz="120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금소법 </a:t>
              </a:r>
              <a:r>
                <a:rPr lang="en-US" altLang="ko-KR" sz="120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6</a:t>
              </a:r>
              <a:r>
                <a:rPr lang="ko-KR" altLang="en-US" sz="120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대 판매원칙 </a:t>
              </a:r>
              <a:r>
                <a:rPr lang="en-US" altLang="ko-KR" sz="120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: </a:t>
              </a:r>
              <a:r>
                <a:rPr lang="ko-KR" altLang="en-US" sz="120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적합성</a:t>
              </a:r>
              <a:r>
                <a:rPr lang="en-US" altLang="ko-KR" sz="120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20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적정성</a:t>
              </a:r>
              <a:r>
                <a:rPr lang="en-US" altLang="ko-KR" sz="120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20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설명의무</a:t>
              </a:r>
              <a:r>
                <a:rPr lang="en-US" altLang="ko-KR" sz="120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20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불공정영업행위금지</a:t>
              </a:r>
              <a:r>
                <a:rPr lang="en-US" altLang="ko-KR" sz="120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20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부당권유행위금지</a:t>
              </a:r>
              <a:r>
                <a:rPr lang="en-US" altLang="ko-KR" sz="120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20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허위과장광고금지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173210" y="4533507"/>
              <a:ext cx="8579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b="1" dirty="0" smtClean="0">
                  <a:solidFill>
                    <a:schemeClr val="accent1">
                      <a:lumMod val="50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추진배경</a:t>
              </a:r>
            </a:p>
          </p:txBody>
        </p:sp>
        <p:grpSp>
          <p:nvGrpSpPr>
            <p:cNvPr id="50" name="그룹 49"/>
            <p:cNvGrpSpPr/>
            <p:nvPr/>
          </p:nvGrpSpPr>
          <p:grpSpPr>
            <a:xfrm>
              <a:off x="546802" y="4977660"/>
              <a:ext cx="2556000" cy="1008380"/>
              <a:chOff x="831460" y="5107050"/>
              <a:chExt cx="2556000" cy="1008380"/>
            </a:xfrm>
          </p:grpSpPr>
          <p:sp>
            <p:nvSpPr>
              <p:cNvPr id="8" name="모서리가 둥근 직사각형 7"/>
              <p:cNvSpPr/>
              <p:nvPr/>
            </p:nvSpPr>
            <p:spPr bwMode="auto">
              <a:xfrm>
                <a:off x="831460" y="5286436"/>
                <a:ext cx="2556000" cy="828994"/>
              </a:xfrm>
              <a:prstGeom prst="round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90000" rIns="90000" rtlCol="0" anchor="ctr"/>
              <a:lstStyle/>
              <a:p>
                <a:pPr algn="ctr" fontAlgn="auto" latinLnBrk="0">
                  <a:spcBef>
                    <a:spcPts val="600"/>
                  </a:spcBef>
                  <a:spcAft>
                    <a:spcPts val="0"/>
                  </a:spcAft>
                </a:pPr>
                <a:endParaRPr kumimoji="0" lang="ko-KR" altLang="en-US" sz="1200" kern="0" dirty="0" smtClean="0">
                  <a:solidFill>
                    <a:sysClr val="windowText" lastClr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12" name="모서리가 둥근 직사각형 11"/>
              <p:cNvSpPr/>
              <p:nvPr/>
            </p:nvSpPr>
            <p:spPr bwMode="auto">
              <a:xfrm>
                <a:off x="1215250" y="5107050"/>
                <a:ext cx="1788420" cy="321204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</a:schemeClr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90000" rIns="90000" rtlCol="0" anchor="ctr"/>
              <a:lstStyle/>
              <a:p>
                <a:pPr algn="ctr" fontAlgn="auto" latinLnBrk="0">
                  <a:spcBef>
                    <a:spcPts val="600"/>
                  </a:spcBef>
                  <a:spcAft>
                    <a:spcPts val="0"/>
                  </a:spcAft>
                </a:pPr>
                <a:endParaRPr kumimoji="0" lang="ko-KR" altLang="en-US" sz="1200" kern="0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396765" y="5126135"/>
                <a:ext cx="142539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1200" dirty="0" smtClean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포스트 코로나 시대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885460" y="5481075"/>
                <a:ext cx="24480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800"/>
                  </a:lnSpc>
                  <a:spcBef>
                    <a:spcPts val="0"/>
                  </a:spcBef>
                </a:pPr>
                <a:r>
                  <a:rPr lang="ko-KR" altLang="en-US" sz="105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보험 패러다임</a:t>
                </a:r>
                <a:r>
                  <a:rPr lang="en-US" altLang="ko-KR" sz="105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/</a:t>
                </a:r>
                <a:r>
                  <a:rPr lang="ko-KR" altLang="en-US" sz="105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소비자 트랜드 변화 대응</a:t>
                </a:r>
                <a:endParaRPr lang="en-US" altLang="ko-KR" sz="1050" dirty="0" smtClean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 algn="ctr">
                  <a:lnSpc>
                    <a:spcPts val="1800"/>
                  </a:lnSpc>
                  <a:spcBef>
                    <a:spcPts val="0"/>
                  </a:spcBef>
                </a:pPr>
                <a:r>
                  <a:rPr lang="ko-KR" altLang="en-US" sz="105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언택트</a:t>
                </a:r>
                <a:r>
                  <a:rPr lang="en-US" altLang="ko-KR" sz="105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(Untact) </a:t>
                </a:r>
                <a:r>
                  <a:rPr lang="ko-KR" altLang="en-US" sz="105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문화와 비대면 </a:t>
                </a:r>
                <a:r>
                  <a:rPr lang="ko-KR" altLang="en-US" sz="105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영업방식</a:t>
                </a:r>
              </a:p>
            </p:txBody>
          </p:sp>
        </p:grpSp>
        <p:grpSp>
          <p:nvGrpSpPr>
            <p:cNvPr id="49" name="그룹 48"/>
            <p:cNvGrpSpPr/>
            <p:nvPr/>
          </p:nvGrpSpPr>
          <p:grpSpPr>
            <a:xfrm>
              <a:off x="3259655" y="4977660"/>
              <a:ext cx="2556000" cy="1008380"/>
              <a:chOff x="3808008" y="5107050"/>
              <a:chExt cx="2556000" cy="1008380"/>
            </a:xfrm>
          </p:grpSpPr>
          <p:sp>
            <p:nvSpPr>
              <p:cNvPr id="9" name="모서리가 둥근 직사각형 8"/>
              <p:cNvSpPr/>
              <p:nvPr/>
            </p:nvSpPr>
            <p:spPr bwMode="auto">
              <a:xfrm>
                <a:off x="3808008" y="5286436"/>
                <a:ext cx="2556000" cy="828994"/>
              </a:xfrm>
              <a:prstGeom prst="round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90000" rIns="90000" rtlCol="0" anchor="ctr"/>
              <a:lstStyle/>
              <a:p>
                <a:pPr algn="ctr" fontAlgn="auto" latinLnBrk="0">
                  <a:spcBef>
                    <a:spcPts val="600"/>
                  </a:spcBef>
                  <a:spcAft>
                    <a:spcPts val="0"/>
                  </a:spcAft>
                </a:pPr>
                <a:endParaRPr kumimoji="0" lang="ko-KR" altLang="en-US" sz="1200" kern="0" dirty="0" smtClean="0">
                  <a:solidFill>
                    <a:sysClr val="windowText" lastClr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13" name="모서리가 둥근 직사각형 12"/>
              <p:cNvSpPr/>
              <p:nvPr/>
            </p:nvSpPr>
            <p:spPr bwMode="auto">
              <a:xfrm>
                <a:off x="4191798" y="5107050"/>
                <a:ext cx="1788420" cy="321204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</a:schemeClr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90000" rIns="90000" rtlCol="0" anchor="ctr"/>
              <a:lstStyle/>
              <a:p>
                <a:pPr algn="ctr" fontAlgn="auto" latinLnBrk="0">
                  <a:spcBef>
                    <a:spcPts val="600"/>
                  </a:spcBef>
                  <a:spcAft>
                    <a:spcPts val="0"/>
                  </a:spcAft>
                </a:pPr>
                <a:endParaRPr kumimoji="0" lang="ko-KR" altLang="en-US" sz="1200" kern="0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394953" y="5126135"/>
                <a:ext cx="138211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1200" dirty="0" smtClean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고객안내 이력관리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3862008" y="5481075"/>
                <a:ext cx="24480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800"/>
                  </a:lnSpc>
                  <a:spcBef>
                    <a:spcPts val="0"/>
                  </a:spcBef>
                </a:pPr>
                <a:r>
                  <a:rPr lang="ko-KR" altLang="en-US" sz="105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고객제안내</a:t>
                </a:r>
                <a:r>
                  <a:rPr lang="ko-KR" altLang="en-US" sz="105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</a:t>
                </a:r>
                <a:r>
                  <a:rPr lang="ko-KR" altLang="en-US" sz="105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고객 확인 이력관리</a:t>
                </a:r>
                <a:endParaRPr lang="en-US" altLang="ko-KR" sz="1050" dirty="0" smtClean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 algn="ctr">
                  <a:lnSpc>
                    <a:spcPts val="1800"/>
                  </a:lnSpc>
                  <a:spcBef>
                    <a:spcPts val="0"/>
                  </a:spcBef>
                </a:pPr>
                <a:r>
                  <a:rPr lang="ko-KR" altLang="en-US" sz="105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완전판매 입증자료 데이터베이스化</a:t>
                </a:r>
                <a:endParaRPr lang="en-US" altLang="ko-KR" sz="1050" dirty="0" smtClean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grpSp>
          <p:nvGrpSpPr>
            <p:cNvPr id="48" name="그룹 47"/>
            <p:cNvGrpSpPr/>
            <p:nvPr/>
          </p:nvGrpSpPr>
          <p:grpSpPr>
            <a:xfrm>
              <a:off x="5972508" y="4977660"/>
              <a:ext cx="2556000" cy="1008380"/>
              <a:chOff x="6783360" y="5107050"/>
              <a:chExt cx="2556000" cy="1008380"/>
            </a:xfrm>
          </p:grpSpPr>
          <p:sp>
            <p:nvSpPr>
              <p:cNvPr id="10" name="모서리가 둥근 직사각형 9"/>
              <p:cNvSpPr/>
              <p:nvPr/>
            </p:nvSpPr>
            <p:spPr bwMode="auto">
              <a:xfrm>
                <a:off x="6783360" y="5286436"/>
                <a:ext cx="2556000" cy="828994"/>
              </a:xfrm>
              <a:prstGeom prst="round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90000" rIns="90000" rtlCol="0" anchor="ctr"/>
              <a:lstStyle/>
              <a:p>
                <a:pPr algn="ctr" fontAlgn="auto" latinLnBrk="0">
                  <a:spcBef>
                    <a:spcPts val="600"/>
                  </a:spcBef>
                  <a:spcAft>
                    <a:spcPts val="0"/>
                  </a:spcAft>
                </a:pPr>
                <a:endParaRPr kumimoji="0" lang="ko-KR" altLang="en-US" sz="1200" kern="0" dirty="0" smtClean="0">
                  <a:solidFill>
                    <a:sysClr val="windowText" lastClr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14" name="모서리가 둥근 직사각형 13"/>
              <p:cNvSpPr/>
              <p:nvPr/>
            </p:nvSpPr>
            <p:spPr bwMode="auto">
              <a:xfrm>
                <a:off x="7167150" y="5107050"/>
                <a:ext cx="1788420" cy="321204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</a:schemeClr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90000" rIns="90000" rtlCol="0" anchor="ctr"/>
              <a:lstStyle/>
              <a:p>
                <a:pPr algn="ctr" fontAlgn="auto" latinLnBrk="0">
                  <a:spcBef>
                    <a:spcPts val="600"/>
                  </a:spcBef>
                  <a:spcAft>
                    <a:spcPts val="0"/>
                  </a:spcAft>
                </a:pPr>
                <a:endParaRPr kumimoji="0" lang="ko-KR" altLang="en-US" sz="1200" kern="0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7420800" y="5126135"/>
                <a:ext cx="128112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1200" dirty="0" smtClean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금소법 규제 대응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6837360" y="5481075"/>
                <a:ext cx="24480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800"/>
                  </a:lnSpc>
                  <a:spcBef>
                    <a:spcPts val="0"/>
                  </a:spcBef>
                </a:pPr>
                <a:r>
                  <a:rPr lang="en-US" altLang="ko-KR" sz="105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6</a:t>
                </a:r>
                <a:r>
                  <a:rPr lang="ko-KR" altLang="en-US" sz="105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대 판매원칙</a:t>
                </a:r>
                <a:r>
                  <a:rPr lang="en-US" altLang="ko-KR" sz="105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(※) </a:t>
                </a:r>
                <a:r>
                  <a:rPr lang="ko-KR" altLang="en-US" sz="105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규제사항 사전 대응</a:t>
                </a:r>
                <a:endParaRPr lang="en-US" altLang="ko-KR" sz="1050" dirty="0" smtClean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 algn="ctr">
                  <a:lnSpc>
                    <a:spcPts val="1800"/>
                  </a:lnSpc>
                  <a:spcBef>
                    <a:spcPts val="0"/>
                  </a:spcBef>
                </a:pPr>
                <a:r>
                  <a:rPr lang="ko-KR" altLang="en-US" sz="105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불판계약 </a:t>
                </a:r>
                <a:r>
                  <a:rPr lang="en-US" altLang="ko-KR" sz="105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5</a:t>
                </a:r>
                <a:r>
                  <a:rPr lang="ko-KR" altLang="en-US" sz="105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년이내 계약해지권 </a:t>
                </a:r>
                <a:r>
                  <a:rPr lang="ko-KR" altLang="en-US" sz="105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방어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8789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시스템 구축 개요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285337" y="4204446"/>
            <a:ext cx="8573326" cy="2393203"/>
          </a:xfrm>
          <a:prstGeom prst="rect">
            <a:avLst/>
          </a:prstGeom>
          <a:noFill/>
          <a:ln w="3175" cmpd="sng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24000" rIns="108000" bIns="108000" rtlCol="0" anchor="t" anchorCtr="0"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2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293825" y="1753827"/>
            <a:ext cx="8556351" cy="2180031"/>
            <a:chOff x="340663" y="1753827"/>
            <a:chExt cx="8556351" cy="2180031"/>
          </a:xfrm>
        </p:grpSpPr>
        <p:grpSp>
          <p:nvGrpSpPr>
            <p:cNvPr id="6" name="그룹 5"/>
            <p:cNvGrpSpPr/>
            <p:nvPr/>
          </p:nvGrpSpPr>
          <p:grpSpPr>
            <a:xfrm>
              <a:off x="340663" y="1753827"/>
              <a:ext cx="4248459" cy="2180031"/>
              <a:chOff x="340663" y="1753827"/>
              <a:chExt cx="4248459" cy="2180031"/>
            </a:xfrm>
          </p:grpSpPr>
          <p:sp>
            <p:nvSpPr>
              <p:cNvPr id="20" name="직사각형 19"/>
              <p:cNvSpPr/>
              <p:nvPr/>
            </p:nvSpPr>
            <p:spPr>
              <a:xfrm>
                <a:off x="340663" y="2144483"/>
                <a:ext cx="4248000" cy="178937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 cmpd="sng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324000" rIns="108000" bIns="108000" rtlCol="0" anchor="t" anchorCtr="0"/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ko-KR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cxnSp>
            <p:nvCxnSpPr>
              <p:cNvPr id="21" name="직선 연결선 20"/>
              <p:cNvCxnSpPr/>
              <p:nvPr/>
            </p:nvCxnSpPr>
            <p:spPr>
              <a:xfrm>
                <a:off x="340663" y="2062484"/>
                <a:ext cx="4248000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825597" y="1753827"/>
                <a:ext cx="32781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200" b="1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스마트폰청약 시스템</a:t>
                </a:r>
                <a:endPara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12663" y="2295047"/>
                <a:ext cx="4104000" cy="26161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1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언제</a:t>
                </a:r>
                <a:r>
                  <a:rPr lang="en-US" altLang="ko-KR" sz="11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, </a:t>
                </a:r>
                <a:r>
                  <a:rPr lang="ko-KR" altLang="en-US" sz="11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어디서나 </a:t>
                </a:r>
                <a:r>
                  <a:rPr lang="en-US" altLang="ko-KR" sz="11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Smart</a:t>
                </a:r>
                <a:r>
                  <a:rPr lang="ko-KR" altLang="en-US" sz="11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한 청약이 가능한 </a:t>
                </a:r>
                <a:r>
                  <a:rPr lang="en-US" altLang="ko-KR" sz="11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‘</a:t>
                </a:r>
                <a:r>
                  <a:rPr lang="ko-KR" altLang="en-US" sz="11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스마트폰청약 시스템</a:t>
                </a:r>
                <a:r>
                  <a:rPr lang="en-US" altLang="ko-KR" sz="11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’</a:t>
                </a:r>
                <a:endParaRPr lang="ko-KR" altLang="en-US" sz="1100" dirty="0" smtClean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44167" y="2705545"/>
                <a:ext cx="19080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Wingdings" panose="05000000000000000000" pitchFamily="2" charset="2"/>
                  <a:buChar char="§"/>
                </a:pPr>
                <a:r>
                  <a:rPr lang="ko-KR" altLang="en-US" sz="105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고객 설명</a:t>
                </a:r>
                <a:r>
                  <a:rPr lang="en-US" altLang="ko-KR" sz="105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/</a:t>
                </a:r>
                <a:r>
                  <a:rPr lang="ko-KR" altLang="en-US" sz="105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안내 정확성 확보</a:t>
                </a:r>
                <a:endParaRPr lang="en-US" altLang="ko-KR" sz="1050" dirty="0" smtClean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 marL="171450" indent="-171450">
                  <a:buFont typeface="Wingdings" panose="05000000000000000000" pitchFamily="2" charset="2"/>
                  <a:buChar char="§"/>
                </a:pPr>
                <a:r>
                  <a:rPr lang="ko-KR" altLang="en-US" sz="105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스마트폰 인증</a:t>
                </a:r>
                <a:r>
                  <a:rPr lang="en-US" altLang="ko-KR" sz="105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·</a:t>
                </a:r>
                <a:r>
                  <a:rPr lang="ko-KR" altLang="en-US" sz="105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전자서명</a:t>
                </a:r>
                <a:endParaRPr lang="en-US" altLang="ko-KR" sz="1050" dirty="0" smtClean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249122" y="2705545"/>
                <a:ext cx="23400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Wingdings" panose="05000000000000000000" pitchFamily="2" charset="2"/>
                  <a:buChar char="§"/>
                </a:pPr>
                <a:r>
                  <a:rPr lang="ko-KR" altLang="en-US" sz="105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스마트폰 전자서류 발행</a:t>
                </a:r>
                <a:r>
                  <a:rPr lang="en-US" altLang="ko-KR" sz="105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/</a:t>
                </a:r>
                <a:r>
                  <a:rPr lang="ko-KR" altLang="en-US" sz="105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발송</a:t>
                </a:r>
                <a:endParaRPr lang="en-US" altLang="ko-KR" sz="1050" dirty="0" smtClean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 marL="171450" indent="-171450">
                  <a:buFont typeface="Wingdings" panose="05000000000000000000" pitchFamily="2" charset="2"/>
                  <a:buChar char="§"/>
                </a:pPr>
                <a:r>
                  <a:rPr lang="ko-KR" altLang="en-US" sz="105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알기</a:t>
                </a:r>
                <a:r>
                  <a:rPr lang="en-US" altLang="ko-KR" sz="105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</a:t>
                </a:r>
                <a:r>
                  <a:rPr lang="ko-KR" altLang="en-US" sz="105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쉽고</a:t>
                </a:r>
                <a:r>
                  <a:rPr lang="en-US" altLang="ko-KR" sz="105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, </a:t>
                </a:r>
                <a:r>
                  <a:rPr lang="ko-KR" altLang="en-US" sz="105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사용이 쉬운 화면</a:t>
                </a:r>
                <a:r>
                  <a:rPr lang="en-US" altLang="ko-KR" sz="105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(UI/UX)</a:t>
                </a:r>
              </a:p>
            </p:txBody>
          </p:sp>
          <p:sp>
            <p:nvSpPr>
              <p:cNvPr id="26" name="오각형 25"/>
              <p:cNvSpPr/>
              <p:nvPr/>
            </p:nvSpPr>
            <p:spPr bwMode="auto">
              <a:xfrm>
                <a:off x="412663" y="3344135"/>
                <a:ext cx="936000" cy="432000"/>
              </a:xfrm>
              <a:prstGeom prst="homePlate">
                <a:avLst/>
              </a:prstGeom>
              <a:solidFill>
                <a:schemeClr val="bg1">
                  <a:lumMod val="75000"/>
                </a:schemeClr>
              </a:solidFill>
              <a:ln w="9525" algn="ctr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rtlCol="0" anchor="ctr"/>
              <a:lstStyle/>
              <a:p>
                <a:pPr algn="ctr" fontAlgn="auto" latinLnBrk="0">
                  <a:spcAft>
                    <a:spcPts val="0"/>
                  </a:spcAft>
                </a:pPr>
                <a:r>
                  <a:rPr kumimoji="0" lang="ko-KR" altLang="en-US" sz="1050" kern="0" dirty="0" smtClean="0">
                    <a:solidFill>
                      <a:sysClr val="windowText" lastClr="000000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고객대면</a:t>
                </a:r>
                <a:endParaRPr kumimoji="0" lang="en-US" altLang="ko-KR" sz="1050" kern="0" dirty="0" smtClean="0">
                  <a:solidFill>
                    <a:sysClr val="windowText" lastClr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 algn="ctr" fontAlgn="auto" latinLnBrk="0">
                  <a:spcAft>
                    <a:spcPts val="0"/>
                  </a:spcAft>
                </a:pPr>
                <a:r>
                  <a:rPr kumimoji="0" lang="ko-KR" altLang="en-US" sz="1050" kern="0" dirty="0" smtClean="0">
                    <a:solidFill>
                      <a:sysClr val="windowText" lastClr="000000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상품제안</a:t>
                </a:r>
              </a:p>
            </p:txBody>
          </p:sp>
          <p:sp>
            <p:nvSpPr>
              <p:cNvPr id="27" name="갈매기형 수장 26"/>
              <p:cNvSpPr/>
              <p:nvPr/>
            </p:nvSpPr>
            <p:spPr bwMode="auto">
              <a:xfrm>
                <a:off x="1204663" y="3344135"/>
                <a:ext cx="936000" cy="432000"/>
              </a:xfrm>
              <a:prstGeom prst="chevron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 algn="ctr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rtlCol="0" anchor="ctr"/>
              <a:lstStyle/>
              <a:p>
                <a:pPr algn="ctr" fontAlgn="auto" latinLnBrk="0">
                  <a:spcAft>
                    <a:spcPts val="0"/>
                  </a:spcAft>
                </a:pPr>
                <a:r>
                  <a:rPr kumimoji="0" lang="ko-KR" altLang="en-US" sz="1050" kern="0" dirty="0" smtClean="0">
                    <a:solidFill>
                      <a:sysClr val="windowText" lastClr="000000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스마트폰</a:t>
                </a:r>
                <a:endParaRPr kumimoji="0" lang="en-US" altLang="ko-KR" sz="1050" kern="0" dirty="0" smtClean="0">
                  <a:solidFill>
                    <a:sysClr val="windowText" lastClr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 algn="ctr" fontAlgn="auto" latinLnBrk="0">
                  <a:spcAft>
                    <a:spcPts val="0"/>
                  </a:spcAft>
                </a:pPr>
                <a:r>
                  <a:rPr kumimoji="0" lang="ko-KR" altLang="en-US" sz="1050" kern="0" dirty="0" smtClean="0">
                    <a:solidFill>
                      <a:sysClr val="windowText" lastClr="000000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본인인증</a:t>
                </a:r>
                <a:endParaRPr kumimoji="0" lang="ko-KR" altLang="en-US" sz="1050" kern="0" dirty="0">
                  <a:solidFill>
                    <a:sysClr val="windowText" lastClr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28" name="갈매기형 수장 27"/>
              <p:cNvSpPr/>
              <p:nvPr/>
            </p:nvSpPr>
            <p:spPr bwMode="auto">
              <a:xfrm>
                <a:off x="1996663" y="3344135"/>
                <a:ext cx="936000" cy="432000"/>
              </a:xfrm>
              <a:prstGeom prst="chevron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 algn="ctr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rtlCol="0" anchor="ctr"/>
              <a:lstStyle/>
              <a:p>
                <a:pPr algn="ctr" fontAlgn="auto" latinLnBrk="0">
                  <a:spcAft>
                    <a:spcPts val="0"/>
                  </a:spcAft>
                </a:pPr>
                <a:r>
                  <a:rPr kumimoji="0" lang="ko-KR" altLang="en-US" sz="1050" kern="0" dirty="0" smtClean="0">
                    <a:solidFill>
                      <a:sysClr val="windowText" lastClr="000000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덧쓰기</a:t>
                </a:r>
                <a:endParaRPr kumimoji="0" lang="en-US" altLang="ko-KR" sz="1050" kern="0" dirty="0" smtClean="0">
                  <a:solidFill>
                    <a:sysClr val="windowText" lastClr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 algn="ctr" fontAlgn="auto" latinLnBrk="0">
                  <a:spcAft>
                    <a:spcPts val="0"/>
                  </a:spcAft>
                </a:pPr>
                <a:r>
                  <a:rPr lang="ko-KR" altLang="en-US" sz="1050" kern="0" dirty="0" smtClean="0">
                    <a:solidFill>
                      <a:sysClr val="windowText" lastClr="000000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전자서명</a:t>
                </a:r>
                <a:endParaRPr kumimoji="0" lang="ko-KR" altLang="en-US" sz="1050" kern="0" dirty="0">
                  <a:solidFill>
                    <a:sysClr val="windowText" lastClr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29" name="갈매기형 수장 28"/>
              <p:cNvSpPr/>
              <p:nvPr/>
            </p:nvSpPr>
            <p:spPr bwMode="auto">
              <a:xfrm>
                <a:off x="2788663" y="3344135"/>
                <a:ext cx="936000" cy="432000"/>
              </a:xfrm>
              <a:prstGeom prst="chevron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 algn="ctr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rtlCol="0" anchor="ctr"/>
              <a:lstStyle/>
              <a:p>
                <a:pPr algn="ctr" fontAlgn="auto" latinLnBrk="0">
                  <a:spcAft>
                    <a:spcPts val="0"/>
                  </a:spcAft>
                </a:pPr>
                <a:r>
                  <a:rPr kumimoji="0" lang="ko-KR" altLang="en-US" sz="1050" kern="0" dirty="0" smtClean="0">
                    <a:solidFill>
                      <a:sysClr val="windowText" lastClr="000000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청약서류</a:t>
                </a:r>
                <a:endParaRPr kumimoji="0" lang="en-US" altLang="ko-KR" sz="1050" kern="0" dirty="0" smtClean="0">
                  <a:solidFill>
                    <a:sysClr val="windowText" lastClr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 algn="ctr" fontAlgn="auto" latinLnBrk="0">
                  <a:spcAft>
                    <a:spcPts val="0"/>
                  </a:spcAft>
                </a:pPr>
                <a:r>
                  <a:rPr kumimoji="0" lang="ko-KR" altLang="en-US" sz="1050" kern="0" dirty="0" smtClean="0">
                    <a:solidFill>
                      <a:sysClr val="windowText" lastClr="000000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다운로드</a:t>
                </a:r>
                <a:endParaRPr kumimoji="0" lang="ko-KR" altLang="en-US" sz="1050" kern="0" dirty="0">
                  <a:solidFill>
                    <a:sysClr val="windowText" lastClr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30" name="갈매기형 수장 29"/>
              <p:cNvSpPr/>
              <p:nvPr/>
            </p:nvSpPr>
            <p:spPr bwMode="auto">
              <a:xfrm>
                <a:off x="3580663" y="3344135"/>
                <a:ext cx="936000" cy="432000"/>
              </a:xfrm>
              <a:prstGeom prst="chevron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 algn="ctr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rtlCol="0" anchor="ctr"/>
              <a:lstStyle/>
              <a:p>
                <a:pPr algn="ctr" fontAlgn="auto" latinLnBrk="0">
                  <a:spcAft>
                    <a:spcPts val="0"/>
                  </a:spcAft>
                </a:pPr>
                <a:r>
                  <a:rPr kumimoji="0" lang="ko-KR" altLang="en-US" sz="1050" kern="0" dirty="0" smtClean="0">
                    <a:solidFill>
                      <a:sysClr val="windowText" lastClr="000000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스마트폰</a:t>
                </a:r>
                <a:endParaRPr kumimoji="0" lang="en-US" altLang="ko-KR" sz="1050" kern="0" dirty="0" smtClean="0">
                  <a:solidFill>
                    <a:sysClr val="windowText" lastClr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 algn="ctr" fontAlgn="auto" latinLnBrk="0">
                  <a:spcAft>
                    <a:spcPts val="0"/>
                  </a:spcAft>
                </a:pPr>
                <a:r>
                  <a:rPr kumimoji="0" lang="ko-KR" altLang="en-US" sz="1050" kern="0" dirty="0" smtClean="0">
                    <a:solidFill>
                      <a:sysClr val="windowText" lastClr="000000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전자청약</a:t>
                </a:r>
                <a:endParaRPr kumimoji="0" lang="en-US" altLang="ko-KR" sz="1050" kern="0" dirty="0" smtClean="0">
                  <a:solidFill>
                    <a:sysClr val="windowText" lastClr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grpSp>
          <p:nvGrpSpPr>
            <p:cNvPr id="7" name="그룹 6"/>
            <p:cNvGrpSpPr/>
            <p:nvPr/>
          </p:nvGrpSpPr>
          <p:grpSpPr>
            <a:xfrm>
              <a:off x="4649014" y="1753827"/>
              <a:ext cx="4248000" cy="2180031"/>
              <a:chOff x="4649014" y="1753827"/>
              <a:chExt cx="4248000" cy="2180031"/>
            </a:xfrm>
          </p:grpSpPr>
          <p:sp>
            <p:nvSpPr>
              <p:cNvPr id="8" name="직사각형 7"/>
              <p:cNvSpPr/>
              <p:nvPr/>
            </p:nvSpPr>
            <p:spPr>
              <a:xfrm>
                <a:off x="4649014" y="2144483"/>
                <a:ext cx="4248000" cy="178937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 cmpd="sng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324000" rIns="108000" bIns="108000" rtlCol="0" anchor="t" anchorCtr="0"/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ko-KR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cxnSp>
            <p:nvCxnSpPr>
              <p:cNvPr id="9" name="직선 연결선 8"/>
              <p:cNvCxnSpPr/>
              <p:nvPr/>
            </p:nvCxnSpPr>
            <p:spPr>
              <a:xfrm>
                <a:off x="4649014" y="2062484"/>
                <a:ext cx="4248000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5691353" y="1753827"/>
                <a:ext cx="216332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200" b="1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스마트폰 고객제안내 시스템</a:t>
                </a:r>
                <a:endPara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721014" y="2295047"/>
                <a:ext cx="4104000" cy="26161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1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고객안내 확인을 통한 완전가입 입증 </a:t>
                </a:r>
                <a:r>
                  <a:rPr lang="en-US" altLang="ko-KR" sz="11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‘</a:t>
                </a:r>
                <a:r>
                  <a:rPr lang="ko-KR" altLang="en-US" sz="11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스마트폰 고객제안내 시스템</a:t>
                </a:r>
                <a:r>
                  <a:rPr lang="en-US" altLang="ko-KR" sz="110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’</a:t>
                </a:r>
                <a:endParaRPr lang="ko-KR" altLang="en-US" sz="1100" dirty="0" smtClean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657640" y="2705545"/>
                <a:ext cx="230400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Wingdings" panose="05000000000000000000" pitchFamily="2" charset="2"/>
                  <a:buChar char="§"/>
                </a:pPr>
                <a:r>
                  <a:rPr lang="ko-KR" altLang="en-US" sz="105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보험가입 관련 서류 스마트폰化</a:t>
                </a:r>
                <a:endParaRPr lang="en-US" altLang="ko-KR" sz="1050" dirty="0" smtClean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 marL="171450" indent="-171450">
                  <a:buFont typeface="Wingdings" panose="05000000000000000000" pitchFamily="2" charset="2"/>
                  <a:buChar char="§"/>
                </a:pPr>
                <a:r>
                  <a:rPr lang="ko-KR" altLang="en-US" sz="105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금소법 대응차원 입증자료 </a:t>
                </a:r>
                <a:r>
                  <a:rPr lang="en-US" altLang="ko-KR" sz="105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DB</a:t>
                </a:r>
                <a:r>
                  <a:rPr lang="ko-KR" altLang="en-US" sz="105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구축</a:t>
                </a:r>
                <a:endParaRPr lang="en-US" altLang="ko-KR" sz="1050" dirty="0" smtClean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910440" y="2705545"/>
                <a:ext cx="19800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Wingdings" panose="05000000000000000000" pitchFamily="2" charset="2"/>
                  <a:buChar char="§"/>
                </a:pPr>
                <a:r>
                  <a:rPr lang="ko-KR" altLang="en-US" sz="105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고객안내 이력 통합관리</a:t>
                </a:r>
                <a:endParaRPr lang="en-US" altLang="ko-KR" sz="1050" dirty="0" smtClean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 marL="171450" indent="-171450">
                  <a:buFont typeface="Wingdings" panose="05000000000000000000" pitchFamily="2" charset="2"/>
                  <a:buChar char="§"/>
                </a:pPr>
                <a:r>
                  <a:rPr lang="ko-KR" altLang="en-US" sz="105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지면서류 발급 대비 비용절감</a:t>
                </a:r>
                <a:endParaRPr lang="en-US" altLang="ko-KR" sz="1050" dirty="0" smtClean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14" name="직사각형 13"/>
              <p:cNvSpPr/>
              <p:nvPr/>
            </p:nvSpPr>
            <p:spPr bwMode="auto">
              <a:xfrm>
                <a:off x="4721014" y="3230706"/>
                <a:ext cx="1260000" cy="2520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9525" algn="ctr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lIns="0" rIns="0" rtlCol="0" anchor="ctr"/>
              <a:lstStyle/>
              <a:p>
                <a:pPr algn="ctr" fontAlgn="auto" latinLnBrk="0">
                  <a:spcBef>
                    <a:spcPts val="600"/>
                  </a:spcBef>
                  <a:spcAft>
                    <a:spcPts val="0"/>
                  </a:spcAft>
                </a:pPr>
                <a:r>
                  <a:rPr kumimoji="0" lang="ko-KR" altLang="en-US" sz="1050" kern="0" dirty="0" smtClean="0">
                    <a:solidFill>
                      <a:sysClr val="windowText" lastClr="000000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맞춤형 약관</a:t>
                </a:r>
                <a:endParaRPr kumimoji="0" lang="en-US" altLang="ko-KR" sz="1050" kern="0" dirty="0" smtClean="0">
                  <a:solidFill>
                    <a:sysClr val="windowText" lastClr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15" name="직사각형 14"/>
              <p:cNvSpPr/>
              <p:nvPr/>
            </p:nvSpPr>
            <p:spPr bwMode="auto">
              <a:xfrm>
                <a:off x="6143014" y="3230706"/>
                <a:ext cx="1260000" cy="2520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9525" algn="ctr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lIns="0" rIns="0" rtlCol="0" anchor="ctr"/>
              <a:lstStyle/>
              <a:p>
                <a:pPr algn="ctr" fontAlgn="auto" latinLnBrk="0">
                  <a:spcBef>
                    <a:spcPts val="600"/>
                  </a:spcBef>
                  <a:spcAft>
                    <a:spcPts val="0"/>
                  </a:spcAft>
                </a:pPr>
                <a:r>
                  <a:rPr kumimoji="0" lang="ko-KR" altLang="en-US" sz="1050" kern="0" dirty="0" smtClean="0">
                    <a:solidFill>
                      <a:sysClr val="windowText" lastClr="000000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상품설명서</a:t>
                </a:r>
                <a:endParaRPr kumimoji="0" lang="en-US" altLang="ko-KR" sz="1050" kern="0" dirty="0" smtClean="0">
                  <a:solidFill>
                    <a:sysClr val="windowText" lastClr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16" name="직사각형 15"/>
              <p:cNvSpPr/>
              <p:nvPr/>
            </p:nvSpPr>
            <p:spPr bwMode="auto">
              <a:xfrm>
                <a:off x="7565014" y="3230706"/>
                <a:ext cx="1260000" cy="2520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9525" algn="ctr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lIns="0" rIns="0" rtlCol="0" anchor="ctr"/>
              <a:lstStyle/>
              <a:p>
                <a:pPr algn="ctr" fontAlgn="auto" latinLnBrk="0">
                  <a:spcBef>
                    <a:spcPts val="600"/>
                  </a:spcBef>
                  <a:spcAft>
                    <a:spcPts val="0"/>
                  </a:spcAft>
                </a:pPr>
                <a:r>
                  <a:rPr kumimoji="0" lang="ko-KR" altLang="en-US" sz="1050" kern="0" dirty="0" smtClean="0">
                    <a:solidFill>
                      <a:sysClr val="windowText" lastClr="000000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계약자보관용 청약서</a:t>
                </a:r>
                <a:endParaRPr kumimoji="0" lang="en-US" altLang="ko-KR" sz="1050" kern="0" dirty="0" smtClean="0">
                  <a:solidFill>
                    <a:sysClr val="windowText" lastClr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17" name="직사각형 16"/>
              <p:cNvSpPr/>
              <p:nvPr/>
            </p:nvSpPr>
            <p:spPr bwMode="auto">
              <a:xfrm>
                <a:off x="4721014" y="3542867"/>
                <a:ext cx="1260000" cy="2520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9525" algn="ctr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lIns="0" rIns="0" rtlCol="0" anchor="ctr"/>
              <a:lstStyle/>
              <a:p>
                <a:pPr algn="ctr" fontAlgn="auto" latinLnBrk="0">
                  <a:spcBef>
                    <a:spcPts val="600"/>
                  </a:spcBef>
                  <a:spcAft>
                    <a:spcPts val="0"/>
                  </a:spcAft>
                </a:pPr>
                <a:r>
                  <a:rPr kumimoji="0" lang="ko-KR" altLang="en-US" sz="1050" kern="0" dirty="0" smtClean="0">
                    <a:solidFill>
                      <a:sysClr val="windowText" lastClr="000000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비교안내확인서</a:t>
                </a:r>
                <a:endParaRPr kumimoji="0" lang="en-US" altLang="ko-KR" sz="1050" kern="0" dirty="0" smtClean="0">
                  <a:solidFill>
                    <a:sysClr val="windowText" lastClr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18" name="직사각형 17"/>
              <p:cNvSpPr/>
              <p:nvPr/>
            </p:nvSpPr>
            <p:spPr bwMode="auto">
              <a:xfrm>
                <a:off x="6143014" y="3542867"/>
                <a:ext cx="1260000" cy="2520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9525" algn="ctr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lIns="0" rIns="0" rtlCol="0" anchor="ctr"/>
              <a:lstStyle/>
              <a:p>
                <a:pPr algn="ctr" fontAlgn="auto" latinLnBrk="0">
                  <a:spcBef>
                    <a:spcPts val="600"/>
                  </a:spcBef>
                  <a:spcAft>
                    <a:spcPts val="0"/>
                  </a:spcAft>
                </a:pPr>
                <a:r>
                  <a:rPr kumimoji="0" lang="ko-KR" altLang="en-US" sz="1050" kern="0" dirty="0" smtClean="0">
                    <a:solidFill>
                      <a:sysClr val="windowText" lastClr="000000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스마트폰 </a:t>
                </a:r>
                <a:r>
                  <a:rPr kumimoji="0" lang="ko-KR" altLang="en-US" sz="1050" kern="0" dirty="0">
                    <a:solidFill>
                      <a:sysClr val="windowText" lastClr="000000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보험증권</a:t>
                </a:r>
                <a:endParaRPr kumimoji="0" lang="en-US" altLang="ko-KR" sz="1050" kern="0" dirty="0">
                  <a:solidFill>
                    <a:sysClr val="windowText" lastClr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19" name="직사각형 18"/>
              <p:cNvSpPr/>
              <p:nvPr/>
            </p:nvSpPr>
            <p:spPr bwMode="auto">
              <a:xfrm>
                <a:off x="7565014" y="3542867"/>
                <a:ext cx="1260000" cy="2520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9525" algn="ctr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lIns="0" rIns="0" rtlCol="0" anchor="ctr"/>
              <a:lstStyle/>
              <a:p>
                <a:pPr algn="ctr" fontAlgn="auto" latinLnBrk="0">
                  <a:spcBef>
                    <a:spcPts val="600"/>
                  </a:spcBef>
                  <a:spcAft>
                    <a:spcPts val="0"/>
                  </a:spcAft>
                </a:pPr>
                <a:r>
                  <a:rPr kumimoji="0" lang="ko-KR" altLang="en-US" sz="1050" kern="0" dirty="0" smtClean="0">
                    <a:solidFill>
                      <a:sysClr val="windowText" lastClr="000000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변액적합성결과지</a:t>
                </a:r>
                <a:endParaRPr kumimoji="0" lang="en-US" altLang="ko-KR" sz="1050" kern="0" dirty="0" smtClean="0">
                  <a:solidFill>
                    <a:sysClr val="windowText" lastClr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</p:grp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285337" y="1001087"/>
            <a:ext cx="8573326" cy="4978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89208" tIns="44604" rIns="89208" bIns="44604">
            <a:spAutoFit/>
          </a:bodyPr>
          <a:lstStyle/>
          <a:p>
            <a:pPr lvl="0" defTabSz="890420" latinLnBrk="0">
              <a:spcBef>
                <a:spcPts val="300"/>
              </a:spcBef>
              <a:spcAft>
                <a:spcPts val="0"/>
              </a:spcAft>
              <a:defRPr/>
            </a:pPr>
            <a:r>
              <a:rPr lang="en-US" altLang="ko-KR" sz="12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Untact </a:t>
            </a:r>
            <a:r>
              <a:rPr lang="ko-KR" altLang="en-US" sz="12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환경변화 및 금소법 시행에 따라 완전가입 프로세스의 이행 및 고객확인 이력관리를 위하여 </a:t>
            </a:r>
            <a:r>
              <a:rPr lang="ko-KR" altLang="en-US" sz="12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「스마트폰청약 </a:t>
            </a:r>
            <a:r>
              <a:rPr lang="ko-KR" altLang="en-US" sz="12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시스템」과 </a:t>
            </a:r>
            <a:endParaRPr lang="en-US" altLang="ko-KR" sz="12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 defTabSz="890420" latinLnBrk="0">
              <a:spcBef>
                <a:spcPts val="300"/>
              </a:spcBef>
              <a:spcAft>
                <a:spcPts val="0"/>
              </a:spcAft>
              <a:defRPr/>
            </a:pPr>
            <a:r>
              <a:rPr lang="ko-KR" altLang="en-US" sz="12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「스마트폰 </a:t>
            </a:r>
            <a:r>
              <a:rPr lang="ko-KR" altLang="en-US" sz="12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고객제안내 시스템」 구축을 추진함</a:t>
            </a:r>
          </a:p>
        </p:txBody>
      </p:sp>
      <p:sp>
        <p:nvSpPr>
          <p:cNvPr id="33" name="대각선 방향의 모서리가 둥근 사각형 32"/>
          <p:cNvSpPr/>
          <p:nvPr/>
        </p:nvSpPr>
        <p:spPr>
          <a:xfrm>
            <a:off x="419825" y="4082746"/>
            <a:ext cx="1476000" cy="2520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추진경과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43" name="그룹 42"/>
          <p:cNvGrpSpPr/>
          <p:nvPr/>
        </p:nvGrpSpPr>
        <p:grpSpPr>
          <a:xfrm>
            <a:off x="457711" y="4797984"/>
            <a:ext cx="8228578" cy="216030"/>
            <a:chOff x="340663" y="4797984"/>
            <a:chExt cx="8228578" cy="216030"/>
          </a:xfrm>
        </p:grpSpPr>
        <p:sp>
          <p:nvSpPr>
            <p:cNvPr id="35" name="직사각형 34"/>
            <p:cNvSpPr/>
            <p:nvPr/>
          </p:nvSpPr>
          <p:spPr bwMode="auto">
            <a:xfrm>
              <a:off x="448574" y="4797984"/>
              <a:ext cx="8023074" cy="21603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rIns="90000" rtlCol="0" anchor="ctr"/>
            <a:lstStyle/>
            <a:p>
              <a:pPr algn="ctr" fontAlgn="auto" latinLnBrk="0">
                <a:spcBef>
                  <a:spcPts val="600"/>
                </a:spcBef>
                <a:spcAft>
                  <a:spcPts val="0"/>
                </a:spcAft>
              </a:pPr>
              <a:endParaRPr kumimoji="0" lang="ko-KR" altLang="en-US" sz="1100" kern="0" dirty="0" smtClean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36" name="타원 35"/>
            <p:cNvSpPr/>
            <p:nvPr/>
          </p:nvSpPr>
          <p:spPr bwMode="auto">
            <a:xfrm>
              <a:off x="1943173" y="4797984"/>
              <a:ext cx="216030" cy="216030"/>
            </a:xfrm>
            <a:prstGeom prst="ellipse">
              <a:avLst/>
            </a:prstGeom>
            <a:solidFill>
              <a:srgbClr val="002060"/>
            </a:solidFill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lIns="90000" rIns="90000" rtlCol="0" anchor="ctr"/>
            <a:lstStyle/>
            <a:p>
              <a:pPr algn="ctr" fontAlgn="auto" latinLnBrk="0">
                <a:spcBef>
                  <a:spcPts val="600"/>
                </a:spcBef>
                <a:spcAft>
                  <a:spcPts val="0"/>
                </a:spcAft>
              </a:pPr>
              <a:endParaRPr kumimoji="0" lang="ko-KR" altLang="en-US" sz="1100" kern="0" dirty="0" smtClean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37" name="타원 36"/>
            <p:cNvSpPr/>
            <p:nvPr/>
          </p:nvSpPr>
          <p:spPr bwMode="auto">
            <a:xfrm>
              <a:off x="3545683" y="4797984"/>
              <a:ext cx="216030" cy="216030"/>
            </a:xfrm>
            <a:prstGeom prst="ellipse">
              <a:avLst/>
            </a:prstGeom>
            <a:solidFill>
              <a:srgbClr val="002060"/>
            </a:solidFill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lIns="90000" rIns="90000" rtlCol="0" anchor="ctr"/>
            <a:lstStyle/>
            <a:p>
              <a:pPr algn="ctr" fontAlgn="auto" latinLnBrk="0">
                <a:spcBef>
                  <a:spcPts val="600"/>
                </a:spcBef>
                <a:spcAft>
                  <a:spcPts val="0"/>
                </a:spcAft>
              </a:pPr>
              <a:endParaRPr kumimoji="0" lang="ko-KR" altLang="en-US" sz="1100" kern="0" dirty="0" smtClean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38" name="타원 37"/>
            <p:cNvSpPr/>
            <p:nvPr/>
          </p:nvSpPr>
          <p:spPr bwMode="auto">
            <a:xfrm>
              <a:off x="5148193" y="4797984"/>
              <a:ext cx="216030" cy="216030"/>
            </a:xfrm>
            <a:prstGeom prst="ellipse">
              <a:avLst/>
            </a:prstGeom>
            <a:solidFill>
              <a:srgbClr val="002060"/>
            </a:solidFill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lIns="90000" rIns="90000" rtlCol="0" anchor="ctr"/>
            <a:lstStyle/>
            <a:p>
              <a:pPr algn="ctr" fontAlgn="auto" latinLnBrk="0">
                <a:spcBef>
                  <a:spcPts val="600"/>
                </a:spcBef>
                <a:spcAft>
                  <a:spcPts val="0"/>
                </a:spcAft>
              </a:pPr>
              <a:endParaRPr kumimoji="0" lang="ko-KR" altLang="en-US" sz="1100" kern="0" dirty="0" smtClean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39" name="타원 38"/>
            <p:cNvSpPr/>
            <p:nvPr/>
          </p:nvSpPr>
          <p:spPr bwMode="auto">
            <a:xfrm>
              <a:off x="6750703" y="4797984"/>
              <a:ext cx="216030" cy="216030"/>
            </a:xfrm>
            <a:prstGeom prst="ellipse">
              <a:avLst/>
            </a:prstGeom>
            <a:solidFill>
              <a:srgbClr val="002060"/>
            </a:solidFill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lIns="90000" rIns="90000" rtlCol="0" anchor="ctr"/>
            <a:lstStyle/>
            <a:p>
              <a:pPr algn="ctr" fontAlgn="auto" latinLnBrk="0">
                <a:spcBef>
                  <a:spcPts val="600"/>
                </a:spcBef>
                <a:spcAft>
                  <a:spcPts val="0"/>
                </a:spcAft>
              </a:pPr>
              <a:endParaRPr kumimoji="0" lang="ko-KR" altLang="en-US" sz="1100" kern="0" dirty="0" smtClean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40" name="타원 39"/>
            <p:cNvSpPr/>
            <p:nvPr/>
          </p:nvSpPr>
          <p:spPr bwMode="auto">
            <a:xfrm>
              <a:off x="8353211" y="4797984"/>
              <a:ext cx="216030" cy="216030"/>
            </a:xfrm>
            <a:prstGeom prst="ellipse">
              <a:avLst/>
            </a:prstGeom>
            <a:solidFill>
              <a:srgbClr val="002060"/>
            </a:solidFill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lIns="90000" rIns="90000" rtlCol="0" anchor="ctr"/>
            <a:lstStyle/>
            <a:p>
              <a:pPr algn="ctr" fontAlgn="auto" latinLnBrk="0">
                <a:spcBef>
                  <a:spcPts val="600"/>
                </a:spcBef>
                <a:spcAft>
                  <a:spcPts val="0"/>
                </a:spcAft>
              </a:pPr>
              <a:endParaRPr kumimoji="0" lang="ko-KR" altLang="en-US" sz="1100" kern="0" dirty="0" smtClean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41" name="타원 40"/>
            <p:cNvSpPr/>
            <p:nvPr/>
          </p:nvSpPr>
          <p:spPr bwMode="auto">
            <a:xfrm>
              <a:off x="340663" y="4797984"/>
              <a:ext cx="216030" cy="216030"/>
            </a:xfrm>
            <a:prstGeom prst="ellipse">
              <a:avLst/>
            </a:prstGeom>
            <a:solidFill>
              <a:srgbClr val="002060"/>
            </a:solidFill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lIns="90000" rIns="90000" rtlCol="0" anchor="ctr"/>
            <a:lstStyle/>
            <a:p>
              <a:pPr algn="ctr" fontAlgn="auto" latinLnBrk="0">
                <a:spcBef>
                  <a:spcPts val="600"/>
                </a:spcBef>
                <a:spcAft>
                  <a:spcPts val="0"/>
                </a:spcAft>
              </a:pPr>
              <a:endParaRPr kumimoji="0" lang="ko-KR" altLang="en-US" sz="1100" kern="0" dirty="0" smtClean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478195" y="4437864"/>
            <a:ext cx="601127" cy="26161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2020.5</a:t>
            </a:r>
            <a:r>
              <a:rPr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월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901474" y="4437864"/>
            <a:ext cx="766235" cy="26161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2021.03.15</a:t>
            </a:r>
            <a:endParaRPr lang="ko-KR" altLang="en-US" sz="11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597564" y="4437864"/>
            <a:ext cx="766235" cy="26161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2021.02.26</a:t>
            </a:r>
            <a:endParaRPr lang="ko-KR" altLang="en-US" sz="11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68013" y="4437864"/>
            <a:ext cx="601127" cy="26161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2020.7</a:t>
            </a:r>
            <a:r>
              <a:rPr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월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468504" y="4437864"/>
            <a:ext cx="766235" cy="26161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2020.10.06</a:t>
            </a:r>
            <a:endParaRPr lang="ko-KR" altLang="en-US" sz="11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033134" y="4437864"/>
            <a:ext cx="766235" cy="26161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2021.02.18</a:t>
            </a:r>
            <a:endParaRPr lang="ko-KR" altLang="en-US" sz="11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0" name="오각형 49"/>
          <p:cNvSpPr/>
          <p:nvPr/>
        </p:nvSpPr>
        <p:spPr bwMode="auto">
          <a:xfrm>
            <a:off x="457711" y="5094160"/>
            <a:ext cx="1620000" cy="4320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lIns="0" rIns="0" rtlCol="0" anchor="ctr"/>
          <a:lstStyle/>
          <a:p>
            <a:pPr algn="ctr" fontAlgn="auto" latinLnBrk="0">
              <a:spcAft>
                <a:spcPts val="0"/>
              </a:spcAft>
            </a:pPr>
            <a:r>
              <a:rPr kumimoji="0" lang="ko-KR" altLang="en-US" sz="1100" kern="0" dirty="0" smtClean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스마트폰청약 시스템 </a:t>
            </a:r>
            <a:endParaRPr kumimoji="0" lang="en-US" altLang="ko-KR" sz="1100" kern="0" dirty="0" smtClean="0">
              <a:solidFill>
                <a:sysClr val="windowText" lastClr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fontAlgn="auto" latinLnBrk="0">
              <a:spcAft>
                <a:spcPts val="0"/>
              </a:spcAft>
            </a:pPr>
            <a:r>
              <a:rPr kumimoji="0" lang="ko-KR" altLang="en-US" sz="1100" kern="0" dirty="0" smtClean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추진방안 보고</a:t>
            </a:r>
          </a:p>
        </p:txBody>
      </p:sp>
      <p:sp>
        <p:nvSpPr>
          <p:cNvPr id="51" name="갈매기형 수장 50"/>
          <p:cNvSpPr/>
          <p:nvPr/>
        </p:nvSpPr>
        <p:spPr bwMode="auto">
          <a:xfrm>
            <a:off x="2109855" y="5094160"/>
            <a:ext cx="1620000" cy="432000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lIns="0" rIns="0" rtlCol="0" anchor="ctr"/>
          <a:lstStyle/>
          <a:p>
            <a:pPr algn="ctr" fontAlgn="auto" latinLnBrk="0">
              <a:spcAft>
                <a:spcPts val="0"/>
              </a:spcAft>
            </a:pPr>
            <a:r>
              <a:rPr kumimoji="0" lang="ko-KR" altLang="en-US" sz="1100" kern="0" dirty="0" smtClean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타당성검토</a:t>
            </a:r>
            <a:endParaRPr kumimoji="0" lang="en-US" altLang="ko-KR" sz="1100" kern="0" dirty="0" smtClean="0">
              <a:solidFill>
                <a:sysClr val="windowText" lastClr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fontAlgn="auto" latinLnBrk="0">
              <a:spcAft>
                <a:spcPts val="0"/>
              </a:spcAft>
            </a:pPr>
            <a:r>
              <a:rPr kumimoji="0" lang="ko-KR" altLang="en-US" sz="1100" kern="0" dirty="0" smtClean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사전준비</a:t>
            </a:r>
            <a:endParaRPr kumimoji="0" lang="ko-KR" altLang="en-US" sz="1100" kern="0" dirty="0">
              <a:solidFill>
                <a:sysClr val="windowText" lastClr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2" name="갈매기형 수장 51"/>
          <p:cNvSpPr/>
          <p:nvPr/>
        </p:nvSpPr>
        <p:spPr bwMode="auto">
          <a:xfrm>
            <a:off x="3761999" y="5094160"/>
            <a:ext cx="1620000" cy="432000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lIns="0" rIns="0" rtlCol="0" anchor="ctr"/>
          <a:lstStyle/>
          <a:p>
            <a:pPr algn="ctr" fontAlgn="auto" latinLnBrk="0">
              <a:spcAft>
                <a:spcPts val="0"/>
              </a:spcAft>
            </a:pPr>
            <a:r>
              <a:rPr kumimoji="0" lang="ko-KR" altLang="en-US" sz="1100" kern="0" dirty="0" smtClean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업체선정</a:t>
            </a:r>
            <a:endParaRPr kumimoji="0" lang="en-US" altLang="ko-KR" sz="1100" kern="0" dirty="0" smtClean="0">
              <a:solidFill>
                <a:sysClr val="windowText" lastClr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fontAlgn="auto" latinLnBrk="0">
              <a:spcAft>
                <a:spcPts val="0"/>
              </a:spcAft>
            </a:pPr>
            <a:r>
              <a:rPr kumimoji="0" lang="ko-KR" altLang="en-US" sz="1100" kern="0" dirty="0" smtClean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프로젝트 </a:t>
            </a:r>
            <a:r>
              <a:rPr kumimoji="0" lang="en-US" altLang="ko-KR" sz="1100" kern="0" dirty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K</a:t>
            </a:r>
            <a:r>
              <a:rPr kumimoji="0" lang="en-US" altLang="ko-KR" sz="1100" kern="0" dirty="0" smtClean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ick-off</a:t>
            </a:r>
            <a:endParaRPr kumimoji="0" lang="ko-KR" altLang="en-US" sz="1100" kern="0" dirty="0">
              <a:solidFill>
                <a:sysClr val="windowText" lastClr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3" name="갈매기형 수장 52"/>
          <p:cNvSpPr/>
          <p:nvPr/>
        </p:nvSpPr>
        <p:spPr bwMode="auto">
          <a:xfrm>
            <a:off x="5414143" y="5094160"/>
            <a:ext cx="1620000" cy="432000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lIns="0" rIns="0" rtlCol="0" anchor="ctr"/>
          <a:lstStyle/>
          <a:p>
            <a:pPr algn="ctr" fontAlgn="auto" latinLnBrk="0">
              <a:spcAft>
                <a:spcPts val="0"/>
              </a:spcAft>
            </a:pPr>
            <a:r>
              <a:rPr kumimoji="0" lang="en-US" altLang="ko-KR" sz="1100" kern="0" dirty="0" smtClean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ezOn</a:t>
            </a:r>
            <a:r>
              <a:rPr kumimoji="0" lang="ko-KR" altLang="en-US" sz="1100" kern="0" dirty="0" smtClean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시스템 </a:t>
            </a:r>
            <a:endParaRPr kumimoji="0" lang="en-US" altLang="ko-KR" sz="1100" kern="0" dirty="0" smtClean="0">
              <a:solidFill>
                <a:sysClr val="windowText" lastClr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fontAlgn="auto" latinLnBrk="0">
              <a:spcAft>
                <a:spcPts val="0"/>
              </a:spcAft>
            </a:pPr>
            <a:r>
              <a:rPr lang="ko-KR" altLang="en-US" sz="1100" kern="0" dirty="0" smtClean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베타</a:t>
            </a:r>
            <a:r>
              <a:rPr lang="en-US" altLang="ko-KR" sz="1100" kern="0" dirty="0" smtClean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(β) </a:t>
            </a:r>
            <a:r>
              <a:rPr lang="ko-KR" altLang="en-US" sz="1100" kern="0" dirty="0" smtClean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서비스</a:t>
            </a:r>
            <a:endParaRPr kumimoji="0" lang="en-US" altLang="ko-KR" sz="1100" kern="0" dirty="0" smtClean="0">
              <a:solidFill>
                <a:sysClr val="windowText" lastClr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4" name="갈매기형 수장 53"/>
          <p:cNvSpPr/>
          <p:nvPr/>
        </p:nvSpPr>
        <p:spPr bwMode="auto">
          <a:xfrm>
            <a:off x="7066289" y="5094160"/>
            <a:ext cx="1620000" cy="432000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lIns="0" rIns="0" rtlCol="0" anchor="ctr"/>
          <a:lstStyle/>
          <a:p>
            <a:pPr algn="ctr" fontAlgn="auto" latinLnBrk="0">
              <a:spcAft>
                <a:spcPts val="0"/>
              </a:spcAft>
            </a:pPr>
            <a:r>
              <a:rPr lang="en-US" altLang="ko-KR" sz="1100" kern="0" dirty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ezOn</a:t>
            </a:r>
            <a:r>
              <a:rPr lang="ko-KR" altLang="en-US" sz="1100" kern="0" dirty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시스템 </a:t>
            </a:r>
            <a:endParaRPr lang="en-US" altLang="ko-KR" sz="1100" kern="0" dirty="0">
              <a:solidFill>
                <a:sysClr val="windowText" lastClr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fontAlgn="auto" latinLnBrk="0">
              <a:spcAft>
                <a:spcPts val="0"/>
              </a:spcAft>
            </a:pPr>
            <a:r>
              <a:rPr lang="ko-KR" altLang="en-US" sz="1100" kern="0" dirty="0" smtClean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그랜드 오픈</a:t>
            </a:r>
            <a:endParaRPr kumimoji="0" lang="ko-KR" altLang="en-US" sz="1100" kern="0" dirty="0">
              <a:solidFill>
                <a:sysClr val="windowText" lastClr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65825" y="5606306"/>
            <a:ext cx="1502188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•</a:t>
            </a:r>
            <a:r>
              <a:rPr lang="ko-KR" altLang="en-US" sz="105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스마트폰 기반의 </a:t>
            </a:r>
            <a:endParaRPr lang="en-US" altLang="ko-KR" sz="105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105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디바이스 연계 강화</a:t>
            </a:r>
            <a:endParaRPr lang="en-US" altLang="ko-KR" sz="105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en-US" altLang="ko-KR" sz="105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•</a:t>
            </a:r>
            <a:r>
              <a:rPr lang="ko-KR" altLang="en-US" sz="105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고객제안내 서식의</a:t>
            </a:r>
            <a:endParaRPr lang="en-US" altLang="ko-KR" sz="105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105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</a:t>
            </a:r>
            <a:r>
              <a:rPr lang="ko-KR" altLang="en-US" sz="105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디지털化</a:t>
            </a:r>
            <a:r>
              <a:rPr lang="en-US" altLang="ko-KR" sz="105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985862" y="5612176"/>
            <a:ext cx="148264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•</a:t>
            </a:r>
            <a:r>
              <a:rPr lang="ko-KR" altLang="en-US" sz="105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구축범위 정의 및</a:t>
            </a:r>
            <a:endParaRPr lang="en-US" altLang="ko-KR" sz="105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105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 </a:t>
            </a:r>
            <a:r>
              <a:rPr lang="ko-KR" altLang="en-US" sz="105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추진내용 명확화</a:t>
            </a:r>
            <a:endParaRPr lang="en-US" altLang="ko-KR" sz="105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en-US" altLang="ko-KR" sz="105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105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•</a:t>
            </a:r>
            <a:r>
              <a:rPr lang="ko-KR" altLang="en-US" sz="105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시스템 구축에 따른</a:t>
            </a:r>
            <a:endParaRPr lang="en-US" altLang="ko-KR" sz="105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05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</a:t>
            </a:r>
            <a:r>
              <a:rPr lang="ko-KR" altLang="en-US" sz="105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기대효과 분석</a:t>
            </a:r>
            <a:r>
              <a:rPr lang="en-US" altLang="ko-KR" sz="105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05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검토</a:t>
            </a:r>
            <a:endParaRPr lang="en-US" altLang="ko-KR" sz="105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605899" y="5612176"/>
            <a:ext cx="17498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•</a:t>
            </a:r>
            <a:r>
              <a:rPr lang="ko-KR" altLang="en-US" sz="105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수행사 선정</a:t>
            </a:r>
            <a:endParaRPr lang="en-US" altLang="ko-KR" sz="105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05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r>
              <a:rPr lang="ko-KR" altLang="en-US" sz="105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아시아나</a:t>
            </a:r>
            <a:r>
              <a:rPr lang="en-US" altLang="ko-KR" sz="105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IDT </a:t>
            </a:r>
            <a:r>
              <a:rPr lang="ko-KR" altLang="en-US" sz="105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컨소시움</a:t>
            </a:r>
            <a:endParaRPr lang="en-US" altLang="ko-KR" sz="105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05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•</a:t>
            </a:r>
            <a:r>
              <a:rPr lang="ko-KR" altLang="en-US" sz="105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프로젝트 </a:t>
            </a:r>
            <a:r>
              <a:rPr lang="en-US" altLang="ko-KR" sz="105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Kick-off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355728" y="5612176"/>
            <a:ext cx="15590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•</a:t>
            </a:r>
            <a:r>
              <a:rPr lang="ko-KR" altLang="en-US" sz="105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주력상품 </a:t>
            </a:r>
            <a:r>
              <a:rPr lang="en-US" altLang="ko-KR" sz="105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r>
              <a:rPr lang="ko-KR" altLang="en-US" sz="105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종 선정 </a:t>
            </a:r>
            <a:endParaRPr lang="en-US" altLang="ko-KR" sz="105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en-US" altLang="ko-KR" sz="105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105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•</a:t>
            </a:r>
            <a:r>
              <a:rPr lang="ko-KR" altLang="en-US" sz="105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운영결과 반영 시스템 </a:t>
            </a:r>
            <a:endParaRPr lang="en-US" altLang="ko-KR" sz="105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05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r>
              <a:rPr lang="ko-KR" altLang="en-US" sz="105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안정화</a:t>
            </a:r>
            <a:r>
              <a:rPr lang="en-US" altLang="ko-KR" sz="105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975766" y="5588018"/>
            <a:ext cx="180241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•</a:t>
            </a:r>
            <a:r>
              <a:rPr lang="ko-KR" altLang="en-US" sz="105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전체 판매상품 확대적용</a:t>
            </a:r>
            <a:endParaRPr lang="en-US" altLang="ko-KR" sz="105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en-US" altLang="ko-KR" sz="105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105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•</a:t>
            </a:r>
            <a:r>
              <a:rPr lang="ko-KR" altLang="en-US" sz="105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시스템</a:t>
            </a:r>
            <a:r>
              <a:rPr lang="en-US" altLang="ko-KR" sz="105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5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조기 안정화</a:t>
            </a:r>
            <a:endParaRPr lang="en-US" altLang="ko-KR" sz="105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en-US" altLang="ko-KR" sz="105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ko-KR" sz="105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•</a:t>
            </a:r>
            <a:r>
              <a:rPr lang="ko-KR" altLang="en-US" sz="105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유지</a:t>
            </a:r>
            <a:r>
              <a:rPr lang="en-US" altLang="ko-KR" sz="105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05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보수 계획 수립</a:t>
            </a:r>
            <a:r>
              <a:rPr lang="en-US" altLang="ko-KR" sz="105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05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이행</a:t>
            </a:r>
            <a:endParaRPr lang="en-US" altLang="ko-KR" sz="105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6944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시스템 구축 개요 </a:t>
            </a:r>
            <a:r>
              <a:rPr lang="ko-KR" altLang="en-US" dirty="0"/>
              <a:t>① </a:t>
            </a:r>
            <a:r>
              <a:rPr lang="ko-KR" altLang="en-US" dirty="0" smtClean="0"/>
              <a:t>스마트폰청약 </a:t>
            </a:r>
            <a:r>
              <a:rPr lang="ko-KR" altLang="en-US" dirty="0"/>
              <a:t>시스템</a:t>
            </a:r>
          </a:p>
        </p:txBody>
      </p: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285337" y="1001087"/>
            <a:ext cx="8573326" cy="4978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89208" tIns="44604" rIns="89208" bIns="44604">
            <a:spAutoFit/>
          </a:bodyPr>
          <a:lstStyle/>
          <a:p>
            <a:pPr lvl="0" defTabSz="890420" latinLnBrk="0">
              <a:spcBef>
                <a:spcPts val="300"/>
              </a:spcBef>
              <a:spcAft>
                <a:spcPts val="0"/>
              </a:spcAft>
              <a:defRPr/>
            </a:pPr>
            <a:r>
              <a:rPr lang="ko-KR" altLang="en-US" sz="1200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고객과 컨설턴트의 대면상담을 통한 상품제안 이후</a:t>
            </a:r>
            <a:r>
              <a:rPr lang="en-US" altLang="ko-KR" sz="12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고객이 </a:t>
            </a:r>
            <a:r>
              <a:rPr lang="ko-KR" altLang="en-US" sz="12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스마트폰을 </a:t>
            </a:r>
            <a:r>
              <a:rPr lang="ko-KR" altLang="en-US" sz="12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통해 본인인증 및 </a:t>
            </a:r>
            <a:r>
              <a:rPr lang="ko-KR" altLang="en-US" sz="12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전자서명으로 직접 </a:t>
            </a:r>
            <a:r>
              <a:rPr lang="ko-KR" altLang="en-US" sz="12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청약을 진행하는 </a:t>
            </a:r>
            <a:endParaRPr lang="en-US" altLang="ko-KR" sz="1200" dirty="0" smtClean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 defTabSz="890420" latinLnBrk="0">
              <a:spcBef>
                <a:spcPts val="300"/>
              </a:spcBef>
              <a:spcAft>
                <a:spcPts val="0"/>
              </a:spcAft>
              <a:defRPr/>
            </a:pPr>
            <a:r>
              <a:rPr lang="ko-KR" altLang="en-US" sz="12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일부 </a:t>
            </a:r>
            <a:r>
              <a:rPr lang="ko-KR" altLang="en-US" sz="12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비대면 청약 서비스인 </a:t>
            </a:r>
            <a:r>
              <a:rPr lang="ko-KR" altLang="en-US" sz="12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「스마트폰청약 </a:t>
            </a:r>
            <a:r>
              <a:rPr lang="ko-KR" altLang="en-US" sz="12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시스템」 구축을 </a:t>
            </a:r>
            <a:r>
              <a:rPr lang="ko-KR" altLang="en-US" sz="12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추진함</a:t>
            </a:r>
            <a:endParaRPr lang="ko-KR" altLang="en-US" sz="12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284400" y="1574657"/>
            <a:ext cx="8575200" cy="1805348"/>
            <a:chOff x="284400" y="1574657"/>
            <a:chExt cx="8575200" cy="1805348"/>
          </a:xfrm>
        </p:grpSpPr>
        <p:sp>
          <p:nvSpPr>
            <p:cNvPr id="61" name="직사각형 60"/>
            <p:cNvSpPr/>
            <p:nvPr/>
          </p:nvSpPr>
          <p:spPr>
            <a:xfrm>
              <a:off x="284400" y="1758758"/>
              <a:ext cx="8575200" cy="162124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 cmpd="sng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324000" rIns="108000" bIns="108000" rtlCol="0" anchor="t" anchorCtr="0"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ko-KR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64" name="모서리가 둥근 직사각형 63"/>
            <p:cNvSpPr/>
            <p:nvPr/>
          </p:nvSpPr>
          <p:spPr bwMode="auto">
            <a:xfrm>
              <a:off x="3095795" y="1643316"/>
              <a:ext cx="2952410" cy="26089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rIns="90000" rtlCol="0" anchor="ctr"/>
            <a:lstStyle/>
            <a:p>
              <a:pPr algn="ctr" fontAlgn="auto" latinLnBrk="0">
                <a:spcBef>
                  <a:spcPts val="600"/>
                </a:spcBef>
                <a:spcAft>
                  <a:spcPts val="0"/>
                </a:spcAft>
              </a:pPr>
              <a:endParaRPr kumimoji="0" lang="ko-KR" altLang="en-US" sz="1100" kern="0" dirty="0" smtClean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563551" y="1574657"/>
              <a:ext cx="20168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400" b="1" dirty="0" smtClean="0">
                  <a:solidFill>
                    <a:schemeClr val="accent1">
                      <a:lumMod val="50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디지털 청약 환경의 진화</a:t>
              </a:r>
            </a:p>
          </p:txBody>
        </p:sp>
      </p:grpSp>
      <p:sp>
        <p:nvSpPr>
          <p:cNvPr id="67" name="직사각형 66"/>
          <p:cNvSpPr/>
          <p:nvPr/>
        </p:nvSpPr>
        <p:spPr>
          <a:xfrm>
            <a:off x="284400" y="3862812"/>
            <a:ext cx="8575200" cy="28338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24000" rIns="108000" bIns="108000" rtlCol="0" anchor="t" anchorCtr="0"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1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8" name="모서리가 둥근 직사각형 67"/>
          <p:cNvSpPr/>
          <p:nvPr/>
        </p:nvSpPr>
        <p:spPr bwMode="auto">
          <a:xfrm>
            <a:off x="3095795" y="3747370"/>
            <a:ext cx="2952410" cy="26089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90000" rIns="90000" rtlCol="0" anchor="ctr"/>
          <a:lstStyle/>
          <a:p>
            <a:pPr algn="ctr" fontAlgn="auto" latinLnBrk="0">
              <a:spcBef>
                <a:spcPts val="600"/>
              </a:spcBef>
              <a:spcAft>
                <a:spcPts val="0"/>
              </a:spcAft>
            </a:pPr>
            <a:endParaRPr kumimoji="0" lang="ko-KR" altLang="en-US" sz="1100" kern="0" dirty="0" smtClean="0">
              <a:solidFill>
                <a:sysClr val="windowText" lastClr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479396" y="3678711"/>
            <a:ext cx="2185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b="1" dirty="0" smtClean="0">
                <a:solidFill>
                  <a:schemeClr val="accent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스마트폰청약 시스템 구성</a:t>
            </a:r>
          </a:p>
        </p:txBody>
      </p:sp>
      <p:sp>
        <p:nvSpPr>
          <p:cNvPr id="70" name="오각형 69"/>
          <p:cNvSpPr/>
          <p:nvPr/>
        </p:nvSpPr>
        <p:spPr bwMode="auto">
          <a:xfrm>
            <a:off x="460376" y="2201222"/>
            <a:ext cx="2448000" cy="1066102"/>
          </a:xfrm>
          <a:prstGeom prst="homePlate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90000" rIns="90000" rtlCol="0" anchor="ctr"/>
          <a:lstStyle/>
          <a:p>
            <a:pPr algn="ctr" fontAlgn="auto" latinLnBrk="0">
              <a:spcBef>
                <a:spcPts val="600"/>
              </a:spcBef>
              <a:spcAft>
                <a:spcPts val="0"/>
              </a:spcAft>
            </a:pPr>
            <a:endParaRPr kumimoji="0" lang="ko-KR" altLang="en-US" sz="1100" kern="0" dirty="0" smtClean="0">
              <a:solidFill>
                <a:sysClr val="windowText" lastClr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6" name="타원 85"/>
          <p:cNvSpPr>
            <a:spLocks noChangeAspect="1"/>
          </p:cNvSpPr>
          <p:nvPr/>
        </p:nvSpPr>
        <p:spPr bwMode="auto">
          <a:xfrm>
            <a:off x="7408193" y="2201473"/>
            <a:ext cx="1065600" cy="10656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016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0" tIns="0" rIns="0" bIns="0" rtlCol="0" anchor="ctr"/>
          <a:lstStyle/>
          <a:p>
            <a:pPr algn="ctr" fontAlgn="auto" latinLnBrk="0">
              <a:spcBef>
                <a:spcPts val="600"/>
              </a:spcBef>
              <a:spcAft>
                <a:spcPts val="0"/>
              </a:spcAft>
            </a:pPr>
            <a:endParaRPr kumimoji="0" lang="ko-KR" altLang="en-US" sz="1100" kern="0" dirty="0" smtClean="0">
              <a:solidFill>
                <a:sysClr val="windowText" lastClr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0" name="모서리가 둥근 직사각형 89"/>
          <p:cNvSpPr/>
          <p:nvPr/>
        </p:nvSpPr>
        <p:spPr bwMode="auto">
          <a:xfrm>
            <a:off x="7035417" y="1803834"/>
            <a:ext cx="1811152" cy="389848"/>
          </a:xfrm>
          <a:prstGeom prst="roundRect">
            <a:avLst>
              <a:gd name="adj" fmla="val 0"/>
            </a:avLst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36000" rIns="36000" rtlCol="0" anchor="ctr"/>
          <a:lstStyle/>
          <a:p>
            <a:pPr algn="ctr" fontAlgn="auto" latinLnBrk="0">
              <a:spcBef>
                <a:spcPts val="600"/>
              </a:spcBef>
              <a:spcAft>
                <a:spcPts val="0"/>
              </a:spcAft>
            </a:pPr>
            <a:r>
              <a:rPr kumimoji="0" lang="ko-KR" altLang="en-US" sz="1100" b="1" kern="0" dirty="0" smtClean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또 다른 미래 환경은</a:t>
            </a:r>
            <a:r>
              <a:rPr kumimoji="0" lang="en-US" altLang="ko-KR" sz="1100" b="1" kern="0" dirty="0" smtClean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?</a:t>
            </a:r>
            <a:endParaRPr kumimoji="0" lang="en-US" altLang="ko-KR" sz="1100" b="1" kern="0" dirty="0">
              <a:solidFill>
                <a:srgbClr val="00206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2" name="모서리가 둥근 직사각형 91"/>
          <p:cNvSpPr/>
          <p:nvPr/>
        </p:nvSpPr>
        <p:spPr bwMode="auto">
          <a:xfrm>
            <a:off x="7408877" y="2759448"/>
            <a:ext cx="1064233" cy="389848"/>
          </a:xfrm>
          <a:prstGeom prst="roundRect">
            <a:avLst>
              <a:gd name="adj" fmla="val 0"/>
            </a:avLst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36000" rIns="36000" rtlCol="0" anchor="ctr"/>
          <a:lstStyle/>
          <a:p>
            <a:pPr algn="ctr" fontAlgn="auto" latinLnBrk="0">
              <a:spcBef>
                <a:spcPts val="600"/>
              </a:spcBef>
              <a:spcAft>
                <a:spcPts val="0"/>
              </a:spcAft>
            </a:pPr>
            <a:r>
              <a:rPr kumimoji="0" lang="en-US" altLang="ko-KR" sz="1100" kern="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AI</a:t>
            </a:r>
            <a:r>
              <a:rPr kumimoji="0" lang="ko-KR" altLang="en-US" sz="1100" kern="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활용 </a:t>
            </a:r>
            <a:endParaRPr kumimoji="0" lang="en-US" altLang="ko-KR" sz="1100" kern="0" dirty="0" smtClean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fontAlgn="auto" latinLnBrk="0">
              <a:spcBef>
                <a:spcPts val="600"/>
              </a:spcBef>
              <a:spcAft>
                <a:spcPts val="0"/>
              </a:spcAft>
            </a:pPr>
            <a:r>
              <a:rPr kumimoji="0" lang="ko-KR" altLang="en-US" sz="1100" kern="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녹취청약</a:t>
            </a:r>
            <a:endParaRPr kumimoji="0" lang="en-US" altLang="ko-KR" sz="1100" kern="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5" name="모서리가 둥근 직사각형 94"/>
          <p:cNvSpPr/>
          <p:nvPr/>
        </p:nvSpPr>
        <p:spPr bwMode="auto">
          <a:xfrm>
            <a:off x="399546" y="4150379"/>
            <a:ext cx="3312460" cy="2404139"/>
          </a:xfrm>
          <a:prstGeom prst="roundRect">
            <a:avLst>
              <a:gd name="adj" fmla="val 7027"/>
            </a:avLst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90000" rIns="90000" rtlCol="0" anchor="ctr"/>
          <a:lstStyle/>
          <a:p>
            <a:pPr algn="ctr" fontAlgn="auto" latinLnBrk="0">
              <a:spcBef>
                <a:spcPts val="600"/>
              </a:spcBef>
              <a:spcAft>
                <a:spcPts val="0"/>
              </a:spcAft>
            </a:pPr>
            <a:endParaRPr kumimoji="0" lang="ko-KR" altLang="en-US" sz="1100" kern="0" dirty="0" smtClean="0">
              <a:solidFill>
                <a:sysClr val="windowText" lastClr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6" name="모서리가 둥근 직사각형 95"/>
          <p:cNvSpPr/>
          <p:nvPr/>
        </p:nvSpPr>
        <p:spPr bwMode="auto">
          <a:xfrm>
            <a:off x="4018670" y="4150379"/>
            <a:ext cx="4725785" cy="2404139"/>
          </a:xfrm>
          <a:prstGeom prst="roundRect">
            <a:avLst>
              <a:gd name="adj" fmla="val 7027"/>
            </a:avLst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90000" rIns="90000" rtlCol="0" anchor="ctr"/>
          <a:lstStyle/>
          <a:p>
            <a:pPr algn="ctr" fontAlgn="auto" latinLnBrk="0">
              <a:spcBef>
                <a:spcPts val="600"/>
              </a:spcBef>
              <a:spcAft>
                <a:spcPts val="0"/>
              </a:spcAft>
            </a:pPr>
            <a:endParaRPr kumimoji="0" lang="ko-KR" altLang="en-US" sz="1100" kern="0" dirty="0" smtClean="0">
              <a:solidFill>
                <a:sysClr val="windowText" lastClr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130" name="그룹 129"/>
          <p:cNvGrpSpPr/>
          <p:nvPr/>
        </p:nvGrpSpPr>
        <p:grpSpPr>
          <a:xfrm>
            <a:off x="553632" y="4483326"/>
            <a:ext cx="3004288" cy="1953404"/>
            <a:chOff x="588592" y="4375746"/>
            <a:chExt cx="3004288" cy="1953404"/>
          </a:xfrm>
        </p:grpSpPr>
        <p:grpSp>
          <p:nvGrpSpPr>
            <p:cNvPr id="121" name="그룹 120"/>
            <p:cNvGrpSpPr/>
            <p:nvPr/>
          </p:nvGrpSpPr>
          <p:grpSpPr>
            <a:xfrm>
              <a:off x="1774459" y="5307062"/>
              <a:ext cx="1818421" cy="1022088"/>
              <a:chOff x="2058450" y="2215037"/>
              <a:chExt cx="1818421" cy="1022088"/>
            </a:xfrm>
          </p:grpSpPr>
          <p:pic>
            <p:nvPicPr>
              <p:cNvPr id="126" name="그림 12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67452" y="2441384"/>
                <a:ext cx="1800417" cy="780306"/>
              </a:xfrm>
              <a:prstGeom prst="rect">
                <a:avLst/>
              </a:prstGeom>
            </p:spPr>
          </p:pic>
          <p:sp>
            <p:nvSpPr>
              <p:cNvPr id="127" name="모서리가 둥근 직사각형 2"/>
              <p:cNvSpPr/>
              <p:nvPr/>
            </p:nvSpPr>
            <p:spPr bwMode="auto">
              <a:xfrm>
                <a:off x="2058450" y="2215037"/>
                <a:ext cx="1818421" cy="19298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6350" cap="flat" cmpd="sng" algn="ctr">
                <a:noFill/>
                <a:prstDash val="solid"/>
              </a:ln>
              <a:effectLst>
                <a:outerShdw blurRad="63500" algn="ctr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</p:spPr>
            <p:txBody>
              <a:bodyPr lIns="36008" tIns="0" rIns="36008" bIns="0" anchor="ctr">
                <a:scene3d>
                  <a:camera prst="orthographicFront"/>
                  <a:lightRig rig="threePt" dir="t"/>
                </a:scene3d>
                <a:sp3d>
                  <a:bevelT w="1270"/>
                  <a:contourClr>
                    <a:schemeClr val="bg1"/>
                  </a:contourClr>
                </a:sp3d>
              </a:bodyPr>
              <a:lstStyle/>
              <a:p>
                <a:pPr algn="ctr" defTabSz="1330591" eaLnBrk="0" hangingPunct="0"/>
                <a:r>
                  <a:rPr lang="en-US" altLang="ko-KR" sz="800" b="1" kern="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V3_</a:t>
                </a:r>
                <a:r>
                  <a:rPr lang="ko-KR" altLang="en-US" sz="800" b="1" kern="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개인청약입력 </a:t>
                </a:r>
                <a:r>
                  <a:rPr lang="en-US" altLang="ko-KR" sz="800" b="1" kern="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[</a:t>
                </a:r>
                <a:r>
                  <a:rPr lang="en-US" altLang="ko-KR" sz="800" b="1" kern="0" dirty="0" smtClean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BUW01004P]</a:t>
                </a:r>
                <a:endParaRPr lang="ko-KR" altLang="en-US" sz="800" b="1" kern="0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128" name="모서리가 둥근 직사각형 2"/>
              <p:cNvSpPr/>
              <p:nvPr/>
            </p:nvSpPr>
            <p:spPr bwMode="auto">
              <a:xfrm>
                <a:off x="2058450" y="2215038"/>
                <a:ext cx="1818421" cy="1022087"/>
              </a:xfrm>
              <a:prstGeom prst="rect">
                <a:avLst/>
              </a:prstGeom>
              <a:noFill/>
              <a:ln w="6350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>
                <a:outerShdw blurRad="63500" algn="ctr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</p:spPr>
            <p:txBody>
              <a:bodyPr lIns="36008" tIns="0" rIns="36008" bIns="0" anchor="ctr">
                <a:scene3d>
                  <a:camera prst="orthographicFront"/>
                  <a:lightRig rig="threePt" dir="t"/>
                </a:scene3d>
                <a:sp3d>
                  <a:bevelT w="1270"/>
                  <a:contourClr>
                    <a:schemeClr val="bg1"/>
                  </a:contourClr>
                </a:sp3d>
              </a:bodyPr>
              <a:lstStyle/>
              <a:p>
                <a:pPr algn="ctr" defTabSz="1330591" eaLnBrk="0" hangingPunct="0"/>
                <a:endParaRPr lang="ko-KR" altLang="en-US" sz="900" b="1" kern="0" dirty="0">
                  <a:solidFill>
                    <a:schemeClr val="tx2">
                      <a:lumMod val="50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pic>
            <p:nvPicPr>
              <p:cNvPr id="129" name="그림 12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76159" y="2864511"/>
                <a:ext cx="342979" cy="342980"/>
              </a:xfrm>
              <a:prstGeom prst="rect">
                <a:avLst/>
              </a:prstGeom>
            </p:spPr>
          </p:pic>
        </p:grpSp>
        <p:grpSp>
          <p:nvGrpSpPr>
            <p:cNvPr id="122" name="그룹 121"/>
            <p:cNvGrpSpPr/>
            <p:nvPr/>
          </p:nvGrpSpPr>
          <p:grpSpPr>
            <a:xfrm>
              <a:off x="2167847" y="4850873"/>
              <a:ext cx="1031645" cy="386824"/>
              <a:chOff x="685513" y="4418362"/>
              <a:chExt cx="1031645" cy="386824"/>
            </a:xfrm>
          </p:grpSpPr>
          <p:sp>
            <p:nvSpPr>
              <p:cNvPr id="123" name="모서리가 둥근 직사각형 2"/>
              <p:cNvSpPr/>
              <p:nvPr/>
            </p:nvSpPr>
            <p:spPr bwMode="auto">
              <a:xfrm>
                <a:off x="685513" y="4418362"/>
                <a:ext cx="1025155" cy="19298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6350" cap="flat" cmpd="sng" algn="ctr">
                <a:noFill/>
                <a:prstDash val="solid"/>
              </a:ln>
              <a:effectLst>
                <a:outerShdw blurRad="63500" algn="ctr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</p:spPr>
            <p:txBody>
              <a:bodyPr lIns="36008" tIns="0" rIns="36008" bIns="0" anchor="ctr">
                <a:scene3d>
                  <a:camera prst="orthographicFront"/>
                  <a:lightRig rig="threePt" dir="t"/>
                </a:scene3d>
                <a:sp3d>
                  <a:bevelT w="1270"/>
                  <a:contourClr>
                    <a:schemeClr val="bg1"/>
                  </a:contourClr>
                </a:sp3d>
              </a:bodyPr>
              <a:lstStyle/>
              <a:p>
                <a:pPr algn="ctr" defTabSz="1330591" eaLnBrk="0" hangingPunct="0"/>
                <a:r>
                  <a:rPr lang="ko-KR" altLang="en-US" sz="900" b="1" kern="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컨설턴트</a:t>
                </a:r>
              </a:p>
            </p:txBody>
          </p:sp>
          <p:sp>
            <p:nvSpPr>
              <p:cNvPr id="124" name="모서리가 둥근 직사각형 2"/>
              <p:cNvSpPr/>
              <p:nvPr/>
            </p:nvSpPr>
            <p:spPr bwMode="auto">
              <a:xfrm>
                <a:off x="692003" y="4604148"/>
                <a:ext cx="1025155" cy="19298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6350" cap="flat" cmpd="sng" algn="ctr">
                <a:noFill/>
                <a:prstDash val="solid"/>
              </a:ln>
              <a:effectLst>
                <a:outerShdw blurRad="63500" algn="ctr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</p:spPr>
            <p:txBody>
              <a:bodyPr lIns="36008" tIns="0" rIns="36008" bIns="0" anchor="ctr">
                <a:scene3d>
                  <a:camera prst="orthographicFront"/>
                  <a:lightRig rig="threePt" dir="t"/>
                </a:scene3d>
                <a:sp3d>
                  <a:bevelT w="1270"/>
                  <a:contourClr>
                    <a:schemeClr val="bg1"/>
                  </a:contourClr>
                </a:sp3d>
              </a:bodyPr>
              <a:lstStyle/>
              <a:p>
                <a:pPr algn="ctr" defTabSz="1330591" eaLnBrk="0" hangingPunct="0"/>
                <a:r>
                  <a:rPr lang="ko-KR" altLang="en-US" sz="900" b="1" kern="0" dirty="0" smtClean="0">
                    <a:solidFill>
                      <a:schemeClr val="tx2">
                        <a:lumMod val="50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청약사항 입력</a:t>
                </a:r>
                <a:endParaRPr lang="ko-KR" altLang="en-US" sz="900" b="1" kern="0" dirty="0">
                  <a:solidFill>
                    <a:schemeClr val="tx2">
                      <a:lumMod val="50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125" name="모서리가 둥근 직사각형 2"/>
              <p:cNvSpPr/>
              <p:nvPr/>
            </p:nvSpPr>
            <p:spPr bwMode="auto">
              <a:xfrm>
                <a:off x="685513" y="4418362"/>
                <a:ext cx="1025155" cy="386824"/>
              </a:xfrm>
              <a:prstGeom prst="rect">
                <a:avLst/>
              </a:prstGeom>
              <a:noFill/>
              <a:ln w="6350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>
                <a:outerShdw blurRad="63500" algn="ctr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</p:spPr>
            <p:txBody>
              <a:bodyPr lIns="36008" tIns="0" rIns="36008" bIns="0" anchor="ctr">
                <a:scene3d>
                  <a:camera prst="orthographicFront"/>
                  <a:lightRig rig="threePt" dir="t"/>
                </a:scene3d>
                <a:sp3d>
                  <a:bevelT w="1270"/>
                  <a:contourClr>
                    <a:schemeClr val="bg1"/>
                  </a:contourClr>
                </a:sp3d>
              </a:bodyPr>
              <a:lstStyle/>
              <a:p>
                <a:pPr algn="ctr" defTabSz="1330591" eaLnBrk="0" hangingPunct="0"/>
                <a:endParaRPr lang="ko-KR" altLang="en-US" sz="900" b="1" kern="0" dirty="0">
                  <a:solidFill>
                    <a:schemeClr val="tx2">
                      <a:lumMod val="50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grpSp>
          <p:nvGrpSpPr>
            <p:cNvPr id="100" name="그룹 99"/>
            <p:cNvGrpSpPr/>
            <p:nvPr/>
          </p:nvGrpSpPr>
          <p:grpSpPr>
            <a:xfrm>
              <a:off x="588592" y="4375746"/>
              <a:ext cx="1031645" cy="1953404"/>
              <a:chOff x="665585" y="2215036"/>
              <a:chExt cx="1031645" cy="1953404"/>
            </a:xfrm>
          </p:grpSpPr>
          <p:grpSp>
            <p:nvGrpSpPr>
              <p:cNvPr id="102" name="그룹 101"/>
              <p:cNvGrpSpPr/>
              <p:nvPr/>
            </p:nvGrpSpPr>
            <p:grpSpPr>
              <a:xfrm>
                <a:off x="665585" y="2737229"/>
                <a:ext cx="1031645" cy="386824"/>
                <a:chOff x="685513" y="2765868"/>
                <a:chExt cx="1031645" cy="386824"/>
              </a:xfrm>
            </p:grpSpPr>
            <p:sp>
              <p:nvSpPr>
                <p:cNvPr id="118" name="모서리가 둥근 직사각형 2"/>
                <p:cNvSpPr/>
                <p:nvPr/>
              </p:nvSpPr>
              <p:spPr bwMode="auto">
                <a:xfrm>
                  <a:off x="685513" y="2765868"/>
                  <a:ext cx="1025155" cy="192988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6350" cap="flat" cmpd="sng" algn="ctr">
                  <a:noFill/>
                  <a:prstDash val="solid"/>
                </a:ln>
                <a:effectLst>
                  <a:outerShdw blurRad="63500" algn="ctr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</p:spPr>
              <p:txBody>
                <a:bodyPr lIns="36008" tIns="0" rIns="36008" bIns="0" anchor="ctr">
                  <a:scene3d>
                    <a:camera prst="orthographicFront"/>
                    <a:lightRig rig="threePt" dir="t"/>
                  </a:scene3d>
                  <a:sp3d>
                    <a:bevelT w="1270"/>
                    <a:contourClr>
                      <a:schemeClr val="bg1"/>
                    </a:contourClr>
                  </a:sp3d>
                </a:bodyPr>
                <a:lstStyle/>
                <a:p>
                  <a:pPr algn="ctr" defTabSz="1330591" eaLnBrk="0" hangingPunct="0"/>
                  <a:r>
                    <a:rPr lang="ko-KR" altLang="en-US" sz="900" b="1" kern="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고객대면</a:t>
                  </a:r>
                </a:p>
              </p:txBody>
            </p:sp>
            <p:sp>
              <p:nvSpPr>
                <p:cNvPr id="119" name="모서리가 둥근 직사각형 2"/>
                <p:cNvSpPr/>
                <p:nvPr/>
              </p:nvSpPr>
              <p:spPr bwMode="auto">
                <a:xfrm>
                  <a:off x="692003" y="2951654"/>
                  <a:ext cx="1025155" cy="19298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6350" cap="flat" cmpd="sng" algn="ctr">
                  <a:noFill/>
                  <a:prstDash val="solid"/>
                </a:ln>
                <a:effectLst>
                  <a:outerShdw blurRad="63500" algn="ctr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</p:spPr>
              <p:txBody>
                <a:bodyPr lIns="36008" tIns="0" rIns="36008" bIns="0" anchor="ctr">
                  <a:scene3d>
                    <a:camera prst="orthographicFront"/>
                    <a:lightRig rig="threePt" dir="t"/>
                  </a:scene3d>
                  <a:sp3d>
                    <a:bevelT w="1270"/>
                    <a:contourClr>
                      <a:schemeClr val="bg1"/>
                    </a:contourClr>
                  </a:sp3d>
                </a:bodyPr>
                <a:lstStyle/>
                <a:p>
                  <a:pPr algn="ctr" defTabSz="1330591" eaLnBrk="0" hangingPunct="0"/>
                  <a:r>
                    <a:rPr lang="ko-KR" altLang="en-US" sz="900" b="1" kern="0" dirty="0" smtClean="0">
                      <a:solidFill>
                        <a:schemeClr val="tx2">
                          <a:lumMod val="50000"/>
                        </a:schemeClr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정보활용동의</a:t>
                  </a:r>
                  <a:endParaRPr lang="ko-KR" altLang="en-US" sz="900" b="1" kern="0" dirty="0">
                    <a:solidFill>
                      <a:schemeClr val="tx2">
                        <a:lumMod val="50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</p:txBody>
            </p:sp>
            <p:sp>
              <p:nvSpPr>
                <p:cNvPr id="120" name="모서리가 둥근 직사각형 2"/>
                <p:cNvSpPr/>
                <p:nvPr/>
              </p:nvSpPr>
              <p:spPr bwMode="auto">
                <a:xfrm>
                  <a:off x="685513" y="2765868"/>
                  <a:ext cx="1025155" cy="386824"/>
                </a:xfrm>
                <a:prstGeom prst="rect">
                  <a:avLst/>
                </a:prstGeom>
                <a:noFill/>
                <a:ln w="635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63500" algn="ctr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</p:spPr>
              <p:txBody>
                <a:bodyPr lIns="36008" tIns="0" rIns="36008" bIns="0" anchor="ctr">
                  <a:scene3d>
                    <a:camera prst="orthographicFront"/>
                    <a:lightRig rig="threePt" dir="t"/>
                  </a:scene3d>
                  <a:sp3d>
                    <a:bevelT w="1270"/>
                    <a:contourClr>
                      <a:schemeClr val="bg1"/>
                    </a:contourClr>
                  </a:sp3d>
                </a:bodyPr>
                <a:lstStyle/>
                <a:p>
                  <a:pPr algn="ctr" defTabSz="1330591" eaLnBrk="0" hangingPunct="0"/>
                  <a:endParaRPr lang="ko-KR" altLang="en-US" sz="900" b="1" kern="0" dirty="0">
                    <a:solidFill>
                      <a:schemeClr val="tx2">
                        <a:lumMod val="50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</p:txBody>
            </p:sp>
          </p:grpSp>
          <p:grpSp>
            <p:nvGrpSpPr>
              <p:cNvPr id="103" name="그룹 102"/>
              <p:cNvGrpSpPr/>
              <p:nvPr/>
            </p:nvGrpSpPr>
            <p:grpSpPr>
              <a:xfrm>
                <a:off x="665585" y="3781616"/>
                <a:ext cx="1031645" cy="386824"/>
                <a:chOff x="685513" y="3867531"/>
                <a:chExt cx="1031645" cy="386824"/>
              </a:xfrm>
            </p:grpSpPr>
            <p:sp>
              <p:nvSpPr>
                <p:cNvPr id="115" name="모서리가 둥근 직사각형 2"/>
                <p:cNvSpPr/>
                <p:nvPr/>
              </p:nvSpPr>
              <p:spPr bwMode="auto">
                <a:xfrm>
                  <a:off x="685513" y="3867531"/>
                  <a:ext cx="1025155" cy="192988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6350" cap="flat" cmpd="sng" algn="ctr">
                  <a:noFill/>
                  <a:prstDash val="solid"/>
                </a:ln>
                <a:effectLst>
                  <a:outerShdw blurRad="63500" algn="ctr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</p:spPr>
              <p:txBody>
                <a:bodyPr lIns="36008" tIns="0" rIns="36008" bIns="0" anchor="ctr">
                  <a:scene3d>
                    <a:camera prst="orthographicFront"/>
                    <a:lightRig rig="threePt" dir="t"/>
                  </a:scene3d>
                  <a:sp3d>
                    <a:bevelT w="1270"/>
                    <a:contourClr>
                      <a:schemeClr val="bg1"/>
                    </a:contourClr>
                  </a:sp3d>
                </a:bodyPr>
                <a:lstStyle/>
                <a:p>
                  <a:pPr algn="ctr" defTabSz="1330591" eaLnBrk="0" hangingPunct="0"/>
                  <a:r>
                    <a:rPr lang="ko-KR" altLang="en-US" sz="900" b="1" kern="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고객대면</a:t>
                  </a:r>
                </a:p>
              </p:txBody>
            </p:sp>
            <p:sp>
              <p:nvSpPr>
                <p:cNvPr id="116" name="모서리가 둥근 직사각형 2"/>
                <p:cNvSpPr/>
                <p:nvPr/>
              </p:nvSpPr>
              <p:spPr bwMode="auto">
                <a:xfrm>
                  <a:off x="692003" y="4053317"/>
                  <a:ext cx="1025155" cy="19298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6350" cap="flat" cmpd="sng" algn="ctr">
                  <a:noFill/>
                  <a:prstDash val="solid"/>
                </a:ln>
                <a:effectLst>
                  <a:outerShdw blurRad="63500" algn="ctr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</p:spPr>
              <p:txBody>
                <a:bodyPr lIns="36008" tIns="0" rIns="36008" bIns="0" anchor="ctr">
                  <a:scene3d>
                    <a:camera prst="orthographicFront"/>
                    <a:lightRig rig="threePt" dir="t"/>
                  </a:scene3d>
                  <a:sp3d>
                    <a:bevelT w="1270"/>
                    <a:contourClr>
                      <a:schemeClr val="bg1"/>
                    </a:contourClr>
                  </a:sp3d>
                </a:bodyPr>
                <a:lstStyle/>
                <a:p>
                  <a:pPr algn="ctr" defTabSz="1330591" eaLnBrk="0" hangingPunct="0"/>
                  <a:r>
                    <a:rPr lang="ko-KR" altLang="en-US" sz="900" b="1" kern="0" dirty="0">
                      <a:solidFill>
                        <a:schemeClr val="tx2">
                          <a:lumMod val="50000"/>
                        </a:schemeClr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상품제안</a:t>
                  </a:r>
                </a:p>
              </p:txBody>
            </p:sp>
            <p:sp>
              <p:nvSpPr>
                <p:cNvPr id="117" name="모서리가 둥근 직사각형 2"/>
                <p:cNvSpPr/>
                <p:nvPr/>
              </p:nvSpPr>
              <p:spPr bwMode="auto">
                <a:xfrm>
                  <a:off x="685513" y="3867531"/>
                  <a:ext cx="1025155" cy="386824"/>
                </a:xfrm>
                <a:prstGeom prst="rect">
                  <a:avLst/>
                </a:prstGeom>
                <a:noFill/>
                <a:ln w="635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63500" algn="ctr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</p:spPr>
              <p:txBody>
                <a:bodyPr lIns="36008" tIns="0" rIns="36008" bIns="0" anchor="ctr">
                  <a:scene3d>
                    <a:camera prst="orthographicFront"/>
                    <a:lightRig rig="threePt" dir="t"/>
                  </a:scene3d>
                  <a:sp3d>
                    <a:bevelT w="1270"/>
                    <a:contourClr>
                      <a:schemeClr val="bg1"/>
                    </a:contourClr>
                  </a:sp3d>
                </a:bodyPr>
                <a:lstStyle/>
                <a:p>
                  <a:pPr algn="ctr" defTabSz="1330591" eaLnBrk="0" hangingPunct="0"/>
                  <a:endParaRPr lang="ko-KR" altLang="en-US" sz="900" b="1" kern="0" dirty="0">
                    <a:solidFill>
                      <a:schemeClr val="tx2">
                        <a:lumMod val="50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</p:txBody>
            </p:sp>
          </p:grpSp>
          <p:grpSp>
            <p:nvGrpSpPr>
              <p:cNvPr id="104" name="그룹 103"/>
              <p:cNvGrpSpPr/>
              <p:nvPr/>
            </p:nvGrpSpPr>
            <p:grpSpPr>
              <a:xfrm>
                <a:off x="665585" y="2215036"/>
                <a:ext cx="1031645" cy="386824"/>
                <a:chOff x="685513" y="2215036"/>
                <a:chExt cx="1031645" cy="386824"/>
              </a:xfrm>
            </p:grpSpPr>
            <p:sp>
              <p:nvSpPr>
                <p:cNvPr id="112" name="모서리가 둥근 직사각형 2"/>
                <p:cNvSpPr/>
                <p:nvPr/>
              </p:nvSpPr>
              <p:spPr bwMode="auto">
                <a:xfrm>
                  <a:off x="685513" y="2215036"/>
                  <a:ext cx="1025155" cy="19298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 w="6350" cap="flat" cmpd="sng" algn="ctr">
                  <a:noFill/>
                  <a:prstDash val="solid"/>
                </a:ln>
                <a:effectLst>
                  <a:outerShdw blurRad="63500" algn="ctr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</p:spPr>
              <p:txBody>
                <a:bodyPr lIns="36008" tIns="0" rIns="36008" bIns="0" anchor="ctr">
                  <a:scene3d>
                    <a:camera prst="orthographicFront"/>
                    <a:lightRig rig="threePt" dir="t"/>
                  </a:scene3d>
                  <a:sp3d>
                    <a:bevelT w="1270"/>
                    <a:contourClr>
                      <a:schemeClr val="bg1"/>
                    </a:contourClr>
                  </a:sp3d>
                </a:bodyPr>
                <a:lstStyle/>
                <a:p>
                  <a:pPr algn="ctr" defTabSz="1330591" eaLnBrk="0" hangingPunct="0"/>
                  <a:r>
                    <a:rPr lang="ko-KR" altLang="en-US" sz="900" b="1" kern="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컨설턴트</a:t>
                  </a:r>
                </a:p>
              </p:txBody>
            </p:sp>
            <p:sp>
              <p:nvSpPr>
                <p:cNvPr id="113" name="모서리가 둥근 직사각형 2"/>
                <p:cNvSpPr/>
                <p:nvPr/>
              </p:nvSpPr>
              <p:spPr bwMode="auto">
                <a:xfrm>
                  <a:off x="692003" y="2400822"/>
                  <a:ext cx="1025155" cy="19298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6350" cap="flat" cmpd="sng" algn="ctr">
                  <a:noFill/>
                  <a:prstDash val="solid"/>
                </a:ln>
                <a:effectLst>
                  <a:outerShdw blurRad="63500" algn="ctr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</p:spPr>
              <p:txBody>
                <a:bodyPr lIns="36008" tIns="0" rIns="36008" bIns="0" anchor="ctr">
                  <a:scene3d>
                    <a:camera prst="orthographicFront"/>
                    <a:lightRig rig="threePt" dir="t"/>
                  </a:scene3d>
                  <a:sp3d>
                    <a:bevelT w="1270"/>
                    <a:contourClr>
                      <a:schemeClr val="bg1"/>
                    </a:contourClr>
                  </a:sp3d>
                </a:bodyPr>
                <a:lstStyle/>
                <a:p>
                  <a:pPr algn="ctr" defTabSz="1330591" eaLnBrk="0" hangingPunct="0"/>
                  <a:r>
                    <a:rPr lang="ko-KR" altLang="en-US" sz="900" b="1" kern="0" dirty="0">
                      <a:solidFill>
                        <a:schemeClr val="tx2">
                          <a:lumMod val="50000"/>
                        </a:schemeClr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니즈환기</a:t>
                  </a:r>
                </a:p>
              </p:txBody>
            </p:sp>
            <p:sp>
              <p:nvSpPr>
                <p:cNvPr id="114" name="모서리가 둥근 직사각형 2"/>
                <p:cNvSpPr/>
                <p:nvPr/>
              </p:nvSpPr>
              <p:spPr bwMode="auto">
                <a:xfrm>
                  <a:off x="685513" y="2215036"/>
                  <a:ext cx="1025155" cy="386824"/>
                </a:xfrm>
                <a:prstGeom prst="rect">
                  <a:avLst/>
                </a:prstGeom>
                <a:noFill/>
                <a:ln w="635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63500" algn="ctr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</p:spPr>
              <p:txBody>
                <a:bodyPr lIns="36008" tIns="0" rIns="36008" bIns="0" anchor="ctr">
                  <a:scene3d>
                    <a:camera prst="orthographicFront"/>
                    <a:lightRig rig="threePt" dir="t"/>
                  </a:scene3d>
                  <a:sp3d>
                    <a:bevelT w="1270"/>
                    <a:contourClr>
                      <a:schemeClr val="bg1"/>
                    </a:contourClr>
                  </a:sp3d>
                </a:bodyPr>
                <a:lstStyle/>
                <a:p>
                  <a:pPr algn="ctr" defTabSz="1330591" eaLnBrk="0" hangingPunct="0"/>
                  <a:endParaRPr lang="ko-KR" altLang="en-US" sz="900" b="1" kern="0" dirty="0">
                    <a:solidFill>
                      <a:schemeClr val="tx2">
                        <a:lumMod val="50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</p:txBody>
            </p:sp>
          </p:grpSp>
          <p:grpSp>
            <p:nvGrpSpPr>
              <p:cNvPr id="105" name="그룹 104"/>
              <p:cNvGrpSpPr/>
              <p:nvPr/>
            </p:nvGrpSpPr>
            <p:grpSpPr>
              <a:xfrm>
                <a:off x="665585" y="3259422"/>
                <a:ext cx="1031645" cy="386824"/>
                <a:chOff x="685513" y="3316699"/>
                <a:chExt cx="1031645" cy="386824"/>
              </a:xfrm>
            </p:grpSpPr>
            <p:sp>
              <p:nvSpPr>
                <p:cNvPr id="109" name="모서리가 둥근 직사각형 2"/>
                <p:cNvSpPr/>
                <p:nvPr/>
              </p:nvSpPr>
              <p:spPr bwMode="auto">
                <a:xfrm>
                  <a:off x="685513" y="3316699"/>
                  <a:ext cx="1025155" cy="19298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 w="6350" cap="flat" cmpd="sng" algn="ctr">
                  <a:noFill/>
                  <a:prstDash val="solid"/>
                </a:ln>
                <a:effectLst>
                  <a:outerShdw blurRad="63500" algn="ctr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</p:spPr>
              <p:txBody>
                <a:bodyPr lIns="36008" tIns="0" rIns="36008" bIns="0" anchor="ctr">
                  <a:scene3d>
                    <a:camera prst="orthographicFront"/>
                    <a:lightRig rig="threePt" dir="t"/>
                  </a:scene3d>
                  <a:sp3d>
                    <a:bevelT w="1270"/>
                    <a:contourClr>
                      <a:schemeClr val="bg1"/>
                    </a:contourClr>
                  </a:sp3d>
                </a:bodyPr>
                <a:lstStyle/>
                <a:p>
                  <a:pPr algn="ctr" defTabSz="1330591" eaLnBrk="0" hangingPunct="0"/>
                  <a:r>
                    <a:rPr lang="ko-KR" altLang="en-US" sz="900" b="1" kern="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컨설턴트</a:t>
                  </a:r>
                </a:p>
              </p:txBody>
            </p:sp>
            <p:sp>
              <p:nvSpPr>
                <p:cNvPr id="110" name="모서리가 둥근 직사각형 2"/>
                <p:cNvSpPr/>
                <p:nvPr/>
              </p:nvSpPr>
              <p:spPr bwMode="auto">
                <a:xfrm>
                  <a:off x="692003" y="3502485"/>
                  <a:ext cx="1025155" cy="19298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6350" cap="flat" cmpd="sng" algn="ctr">
                  <a:noFill/>
                  <a:prstDash val="solid"/>
                </a:ln>
                <a:effectLst>
                  <a:outerShdw blurRad="63500" algn="ctr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</p:spPr>
              <p:txBody>
                <a:bodyPr lIns="36008" tIns="0" rIns="36008" bIns="0" anchor="ctr">
                  <a:scene3d>
                    <a:camera prst="orthographicFront"/>
                    <a:lightRig rig="threePt" dir="t"/>
                  </a:scene3d>
                  <a:sp3d>
                    <a:bevelT w="1270"/>
                    <a:contourClr>
                      <a:schemeClr val="bg1"/>
                    </a:contourClr>
                  </a:sp3d>
                </a:bodyPr>
                <a:lstStyle/>
                <a:p>
                  <a:pPr algn="ctr" defTabSz="1330591" eaLnBrk="0" hangingPunct="0"/>
                  <a:r>
                    <a:rPr lang="ko-KR" altLang="en-US" sz="900" b="1" kern="0" dirty="0">
                      <a:solidFill>
                        <a:schemeClr val="tx2">
                          <a:lumMod val="50000"/>
                        </a:schemeClr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보장분석</a:t>
                  </a:r>
                  <a:r>
                    <a:rPr lang="en-US" altLang="ko-KR" sz="900" b="1" kern="0" dirty="0">
                      <a:solidFill>
                        <a:schemeClr val="tx2">
                          <a:lumMod val="50000"/>
                        </a:schemeClr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/</a:t>
                  </a:r>
                  <a:r>
                    <a:rPr lang="ko-KR" altLang="en-US" sz="900" b="1" kern="0" dirty="0">
                      <a:solidFill>
                        <a:schemeClr val="tx2">
                          <a:lumMod val="50000"/>
                        </a:schemeClr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상품설계</a:t>
                  </a:r>
                </a:p>
              </p:txBody>
            </p:sp>
            <p:sp>
              <p:nvSpPr>
                <p:cNvPr id="111" name="모서리가 둥근 직사각형 2"/>
                <p:cNvSpPr/>
                <p:nvPr/>
              </p:nvSpPr>
              <p:spPr bwMode="auto">
                <a:xfrm>
                  <a:off x="685513" y="3316699"/>
                  <a:ext cx="1025155" cy="386824"/>
                </a:xfrm>
                <a:prstGeom prst="rect">
                  <a:avLst/>
                </a:prstGeom>
                <a:noFill/>
                <a:ln w="635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63500" algn="ctr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</p:spPr>
              <p:txBody>
                <a:bodyPr lIns="36008" tIns="0" rIns="36008" bIns="0" anchor="ctr">
                  <a:scene3d>
                    <a:camera prst="orthographicFront"/>
                    <a:lightRig rig="threePt" dir="t"/>
                  </a:scene3d>
                  <a:sp3d>
                    <a:bevelT w="1270"/>
                    <a:contourClr>
                      <a:schemeClr val="bg1"/>
                    </a:contourClr>
                  </a:sp3d>
                </a:bodyPr>
                <a:lstStyle/>
                <a:p>
                  <a:pPr algn="ctr" defTabSz="1330591" eaLnBrk="0" hangingPunct="0"/>
                  <a:endParaRPr lang="ko-KR" altLang="en-US" sz="900" b="1" kern="0" dirty="0">
                    <a:solidFill>
                      <a:schemeClr val="tx2">
                        <a:lumMod val="50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</p:txBody>
            </p:sp>
          </p:grpSp>
          <p:cxnSp>
            <p:nvCxnSpPr>
              <p:cNvPr id="106" name="직선 화살표 연결선 105"/>
              <p:cNvCxnSpPr>
                <a:stCxn id="114" idx="2"/>
                <a:endCxn id="118" idx="0"/>
              </p:cNvCxnSpPr>
              <p:nvPr/>
            </p:nvCxnSpPr>
            <p:spPr>
              <a:xfrm>
                <a:off x="1178163" y="2601860"/>
                <a:ext cx="0" cy="135369"/>
              </a:xfrm>
              <a:prstGeom prst="straightConnector1">
                <a:avLst/>
              </a:prstGeom>
              <a:ln>
                <a:solidFill>
                  <a:srgbClr val="7F7F7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직선 화살표 연결선 106"/>
              <p:cNvCxnSpPr>
                <a:stCxn id="120" idx="2"/>
                <a:endCxn id="109" idx="0"/>
              </p:cNvCxnSpPr>
              <p:nvPr/>
            </p:nvCxnSpPr>
            <p:spPr>
              <a:xfrm>
                <a:off x="1178163" y="3124053"/>
                <a:ext cx="0" cy="135369"/>
              </a:xfrm>
              <a:prstGeom prst="straightConnector1">
                <a:avLst/>
              </a:prstGeom>
              <a:ln>
                <a:solidFill>
                  <a:srgbClr val="7F7F7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직선 화살표 연결선 107"/>
              <p:cNvCxnSpPr>
                <a:endCxn id="115" idx="0"/>
              </p:cNvCxnSpPr>
              <p:nvPr/>
            </p:nvCxnSpPr>
            <p:spPr>
              <a:xfrm>
                <a:off x="1178163" y="3646246"/>
                <a:ext cx="0" cy="135370"/>
              </a:xfrm>
              <a:prstGeom prst="straightConnector1">
                <a:avLst/>
              </a:prstGeom>
              <a:ln>
                <a:solidFill>
                  <a:srgbClr val="7F7F7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01" name="꺾인 연결선 100"/>
          <p:cNvCxnSpPr>
            <a:stCxn id="117" idx="3"/>
            <a:endCxn id="125" idx="1"/>
          </p:cNvCxnSpPr>
          <p:nvPr/>
        </p:nvCxnSpPr>
        <p:spPr>
          <a:xfrm flipV="1">
            <a:off x="1578787" y="5151865"/>
            <a:ext cx="554100" cy="1091453"/>
          </a:xfrm>
          <a:prstGeom prst="bentConnector3">
            <a:avLst>
              <a:gd name="adj1" fmla="val 14407"/>
            </a:avLst>
          </a:prstGeom>
          <a:ln>
            <a:solidFill>
              <a:srgbClr val="7F7F7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대각선 방향의 모서리가 둥근 사각형 132"/>
          <p:cNvSpPr/>
          <p:nvPr/>
        </p:nvSpPr>
        <p:spPr>
          <a:xfrm>
            <a:off x="1101776" y="4004357"/>
            <a:ext cx="1908000" cy="2520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대면상담 </a:t>
            </a:r>
            <a:r>
              <a:rPr lang="ko-KR" altLang="en-US" sz="11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영업활동</a:t>
            </a:r>
            <a:endParaRPr lang="ko-KR" altLang="en-US" sz="11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4" name="대각선 방향의 모서리가 둥근 사각형 133"/>
          <p:cNvSpPr/>
          <p:nvPr/>
        </p:nvSpPr>
        <p:spPr>
          <a:xfrm>
            <a:off x="5427562" y="4046786"/>
            <a:ext cx="1908000" cy="2520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비대면</a:t>
            </a:r>
            <a:r>
              <a:rPr lang="en-US" altLang="ko-KR" sz="11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(Untact) </a:t>
            </a:r>
            <a:r>
              <a:rPr lang="ko-KR" altLang="en-US" sz="11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청약 진행</a:t>
            </a:r>
            <a:endParaRPr lang="ko-KR" altLang="en-US" sz="11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36" name="그림 1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0354" y="4499544"/>
            <a:ext cx="743292" cy="1404000"/>
          </a:xfrm>
          <a:prstGeom prst="rect">
            <a:avLst/>
          </a:prstGeom>
        </p:spPr>
      </p:pic>
      <p:pic>
        <p:nvPicPr>
          <p:cNvPr id="137" name="그림 1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6660" y="4499544"/>
            <a:ext cx="743292" cy="1404000"/>
          </a:xfrm>
          <a:prstGeom prst="rect">
            <a:avLst/>
          </a:prstGeom>
        </p:spPr>
      </p:pic>
      <p:pic>
        <p:nvPicPr>
          <p:cNvPr id="138" name="그림 1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2966" y="4499544"/>
            <a:ext cx="743292" cy="1404000"/>
          </a:xfrm>
          <a:prstGeom prst="rect">
            <a:avLst/>
          </a:prstGeom>
        </p:spPr>
      </p:pic>
      <p:pic>
        <p:nvPicPr>
          <p:cNvPr id="139" name="그림 1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5579" y="4499544"/>
            <a:ext cx="743292" cy="1404000"/>
          </a:xfrm>
          <a:prstGeom prst="rect">
            <a:avLst/>
          </a:prstGeom>
        </p:spPr>
      </p:pic>
      <p:cxnSp>
        <p:nvCxnSpPr>
          <p:cNvPr id="140" name="직선 화살표 연결선 139"/>
          <p:cNvCxnSpPr>
            <a:stCxn id="136" idx="3"/>
            <a:endCxn id="137" idx="1"/>
          </p:cNvCxnSpPr>
          <p:nvPr/>
        </p:nvCxnSpPr>
        <p:spPr>
          <a:xfrm>
            <a:off x="4943646" y="5201544"/>
            <a:ext cx="153014" cy="0"/>
          </a:xfrm>
          <a:prstGeom prst="straightConnector1">
            <a:avLst/>
          </a:prstGeom>
          <a:ln>
            <a:solidFill>
              <a:srgbClr val="7F7F7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직선 화살표 연결선 140"/>
          <p:cNvCxnSpPr>
            <a:stCxn id="137" idx="3"/>
            <a:endCxn id="138" idx="1"/>
          </p:cNvCxnSpPr>
          <p:nvPr/>
        </p:nvCxnSpPr>
        <p:spPr>
          <a:xfrm>
            <a:off x="5839952" y="5201544"/>
            <a:ext cx="153014" cy="0"/>
          </a:xfrm>
          <a:prstGeom prst="straightConnector1">
            <a:avLst/>
          </a:prstGeom>
          <a:ln>
            <a:solidFill>
              <a:srgbClr val="7F7F7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직선 화살표 연결선 141"/>
          <p:cNvCxnSpPr>
            <a:stCxn id="138" idx="3"/>
            <a:endCxn id="147" idx="1"/>
          </p:cNvCxnSpPr>
          <p:nvPr/>
        </p:nvCxnSpPr>
        <p:spPr>
          <a:xfrm>
            <a:off x="6736258" y="5201544"/>
            <a:ext cx="153014" cy="0"/>
          </a:xfrm>
          <a:prstGeom prst="straightConnector1">
            <a:avLst/>
          </a:prstGeom>
          <a:ln>
            <a:solidFill>
              <a:srgbClr val="7F7F7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직사각형 142"/>
          <p:cNvSpPr/>
          <p:nvPr/>
        </p:nvSpPr>
        <p:spPr>
          <a:xfrm>
            <a:off x="5070919" y="6010451"/>
            <a:ext cx="7920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 latinLnBrk="0">
              <a:spcAft>
                <a:spcPts val="0"/>
              </a:spcAft>
            </a:pPr>
            <a:r>
              <a:rPr kumimoji="0" lang="ko-KR" altLang="en-US" sz="1050" kern="0" dirty="0" smtClean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스마트폰</a:t>
            </a:r>
            <a:endParaRPr kumimoji="0" lang="en-US" altLang="ko-KR" sz="1050" kern="0" dirty="0" smtClean="0">
              <a:solidFill>
                <a:sysClr val="windowText" lastClr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fontAlgn="auto" latinLnBrk="0">
              <a:spcAft>
                <a:spcPts val="0"/>
              </a:spcAft>
            </a:pPr>
            <a:r>
              <a:rPr kumimoji="0" lang="ko-KR" altLang="en-US" sz="1050" kern="0" dirty="0" smtClean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본인인증</a:t>
            </a:r>
            <a:endParaRPr kumimoji="0" lang="ko-KR" altLang="en-US" sz="1050" kern="0" dirty="0">
              <a:solidFill>
                <a:sysClr val="windowText" lastClr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44" name="직사각형 143"/>
          <p:cNvSpPr/>
          <p:nvPr/>
        </p:nvSpPr>
        <p:spPr>
          <a:xfrm>
            <a:off x="5965838" y="6010451"/>
            <a:ext cx="7920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 latinLnBrk="0">
              <a:spcAft>
                <a:spcPts val="0"/>
              </a:spcAft>
            </a:pPr>
            <a:r>
              <a:rPr kumimoji="0" lang="ko-KR" altLang="en-US" sz="1050" kern="0" dirty="0" smtClean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청약사항</a:t>
            </a:r>
            <a:endParaRPr kumimoji="0" lang="en-US" altLang="ko-KR" sz="1050" kern="0" dirty="0" smtClean="0">
              <a:solidFill>
                <a:sysClr val="windowText" lastClr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fontAlgn="auto" latinLnBrk="0">
              <a:spcAft>
                <a:spcPts val="0"/>
              </a:spcAft>
            </a:pPr>
            <a:r>
              <a:rPr kumimoji="0" lang="ko-KR" altLang="en-US" sz="1050" kern="0" dirty="0" smtClean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조회</a:t>
            </a:r>
            <a:r>
              <a:rPr kumimoji="0" lang="en-US" altLang="ko-KR" sz="1050" kern="0" dirty="0" smtClean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kumimoji="0" lang="ko-KR" altLang="en-US" sz="1050" kern="0" dirty="0" smtClean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확인</a:t>
            </a:r>
            <a:endParaRPr kumimoji="0" lang="ko-KR" altLang="en-US" sz="1050" kern="0" dirty="0">
              <a:solidFill>
                <a:sysClr val="windowText" lastClr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45" name="직사각형 144"/>
          <p:cNvSpPr/>
          <p:nvPr/>
        </p:nvSpPr>
        <p:spPr>
          <a:xfrm>
            <a:off x="7755674" y="6010451"/>
            <a:ext cx="7920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 latinLnBrk="0">
              <a:spcAft>
                <a:spcPts val="0"/>
              </a:spcAft>
            </a:pPr>
            <a:r>
              <a:rPr kumimoji="0" lang="ko-KR" altLang="en-US" sz="1050" kern="0" dirty="0" smtClean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전자서명</a:t>
            </a:r>
            <a:endParaRPr kumimoji="0" lang="en-US" altLang="ko-KR" sz="1050" kern="0" dirty="0" smtClean="0">
              <a:solidFill>
                <a:sysClr val="windowText" lastClr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fontAlgn="auto" latinLnBrk="0">
              <a:spcAft>
                <a:spcPts val="0"/>
              </a:spcAft>
            </a:pPr>
            <a:r>
              <a:rPr kumimoji="0" lang="ko-KR" altLang="en-US" sz="1050" kern="0" dirty="0" smtClean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청약</a:t>
            </a:r>
            <a:endParaRPr kumimoji="0" lang="ko-KR" altLang="en-US" sz="1050" kern="0" dirty="0">
              <a:solidFill>
                <a:sysClr val="windowText" lastClr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46" name="직사각형 145"/>
          <p:cNvSpPr/>
          <p:nvPr/>
        </p:nvSpPr>
        <p:spPr>
          <a:xfrm>
            <a:off x="4176000" y="6010451"/>
            <a:ext cx="7920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 latinLnBrk="0">
              <a:spcAft>
                <a:spcPts val="0"/>
              </a:spcAft>
            </a:pPr>
            <a:r>
              <a:rPr kumimoji="0" lang="ko-KR" altLang="en-US" sz="1050" kern="0" dirty="0" smtClean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알림톡</a:t>
            </a:r>
            <a:endParaRPr kumimoji="0" lang="en-US" altLang="ko-KR" sz="1050" kern="0" dirty="0" smtClean="0">
              <a:solidFill>
                <a:sysClr val="windowText" lastClr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fontAlgn="auto" latinLnBrk="0">
              <a:spcAft>
                <a:spcPts val="0"/>
              </a:spcAft>
            </a:pPr>
            <a:r>
              <a:rPr kumimoji="0" lang="en-US" altLang="ko-KR" sz="1050" kern="0" dirty="0" smtClean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(URL)</a:t>
            </a:r>
            <a:r>
              <a:rPr kumimoji="0" lang="ko-KR" altLang="en-US" sz="1050" kern="0" dirty="0" smtClean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접속</a:t>
            </a:r>
            <a:endParaRPr kumimoji="0" lang="ko-KR" altLang="en-US" sz="1050" kern="0" dirty="0">
              <a:solidFill>
                <a:sysClr val="windowText" lastClr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47" name="그림 14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89272" y="4499544"/>
            <a:ext cx="743292" cy="1404000"/>
          </a:xfrm>
          <a:prstGeom prst="rect">
            <a:avLst/>
          </a:prstGeom>
        </p:spPr>
      </p:pic>
      <p:sp>
        <p:nvSpPr>
          <p:cNvPr id="148" name="직사각형 147"/>
          <p:cNvSpPr/>
          <p:nvPr/>
        </p:nvSpPr>
        <p:spPr>
          <a:xfrm>
            <a:off x="6860757" y="6010451"/>
            <a:ext cx="7920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 latinLnBrk="0">
              <a:spcAft>
                <a:spcPts val="0"/>
              </a:spcAft>
            </a:pPr>
            <a:r>
              <a:rPr kumimoji="0" lang="ko-KR" altLang="en-US" sz="1050" kern="0" dirty="0" smtClean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청약서류다운로드</a:t>
            </a:r>
            <a:endParaRPr kumimoji="0" lang="ko-KR" altLang="en-US" sz="1050" kern="0" dirty="0">
              <a:solidFill>
                <a:sysClr val="windowText" lastClr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149" name="직선 화살표 연결선 148"/>
          <p:cNvCxnSpPr>
            <a:stCxn id="147" idx="3"/>
            <a:endCxn id="139" idx="1"/>
          </p:cNvCxnSpPr>
          <p:nvPr/>
        </p:nvCxnSpPr>
        <p:spPr>
          <a:xfrm>
            <a:off x="7632564" y="5201544"/>
            <a:ext cx="153015" cy="0"/>
          </a:xfrm>
          <a:prstGeom prst="straightConnector1">
            <a:avLst/>
          </a:prstGeom>
          <a:ln>
            <a:solidFill>
              <a:srgbClr val="7F7F7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오른쪽 화살표 151"/>
          <p:cNvSpPr/>
          <p:nvPr/>
        </p:nvSpPr>
        <p:spPr bwMode="auto">
          <a:xfrm>
            <a:off x="3675032" y="5091352"/>
            <a:ext cx="380613" cy="522193"/>
          </a:xfrm>
          <a:prstGeom prst="rightArrow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90000" rIns="90000" rtlCol="0" anchor="ctr"/>
          <a:lstStyle/>
          <a:p>
            <a:pPr algn="ctr" fontAlgn="auto" latinLnBrk="0">
              <a:spcBef>
                <a:spcPts val="600"/>
              </a:spcBef>
              <a:spcAft>
                <a:spcPts val="0"/>
              </a:spcAft>
            </a:pPr>
            <a:endParaRPr kumimoji="0" lang="ko-KR" altLang="en-US" sz="1100" kern="0" dirty="0" smtClean="0">
              <a:solidFill>
                <a:sysClr val="windowText" lastClr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8" name="갈매기형 수장 87"/>
          <p:cNvSpPr/>
          <p:nvPr/>
        </p:nvSpPr>
        <p:spPr bwMode="auto">
          <a:xfrm>
            <a:off x="2607475" y="2201222"/>
            <a:ext cx="2448000" cy="1066102"/>
          </a:xfrm>
          <a:prstGeom prst="chevron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90000" rIns="90000" rtlCol="0" anchor="ctr"/>
          <a:lstStyle/>
          <a:p>
            <a:pPr algn="ctr" fontAlgn="auto" latinLnBrk="0">
              <a:spcBef>
                <a:spcPts val="600"/>
              </a:spcBef>
              <a:spcAft>
                <a:spcPts val="0"/>
              </a:spcAft>
            </a:pPr>
            <a:endParaRPr kumimoji="0" lang="ko-KR" altLang="en-US" sz="1100" kern="0" dirty="0" smtClean="0">
              <a:solidFill>
                <a:sysClr val="windowText" lastClr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9" name="갈매기형 수장 88"/>
          <p:cNvSpPr/>
          <p:nvPr/>
        </p:nvSpPr>
        <p:spPr bwMode="auto">
          <a:xfrm>
            <a:off x="4754575" y="2201222"/>
            <a:ext cx="2448000" cy="1066102"/>
          </a:xfrm>
          <a:prstGeom prst="chevron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90000" rIns="90000" rtlCol="0" anchor="ctr"/>
          <a:lstStyle/>
          <a:p>
            <a:pPr algn="ctr" fontAlgn="auto" latinLnBrk="0">
              <a:spcBef>
                <a:spcPts val="600"/>
              </a:spcBef>
              <a:spcAft>
                <a:spcPts val="0"/>
              </a:spcAft>
            </a:pPr>
            <a:endParaRPr kumimoji="0" lang="ko-KR" altLang="en-US" sz="1100" kern="0" dirty="0" smtClean="0">
              <a:solidFill>
                <a:sysClr val="windowText" lastClr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99" name="그룹 98"/>
          <p:cNvGrpSpPr/>
          <p:nvPr/>
        </p:nvGrpSpPr>
        <p:grpSpPr>
          <a:xfrm>
            <a:off x="3235885" y="2424561"/>
            <a:ext cx="1317064" cy="899823"/>
            <a:chOff x="1800252" y="2422412"/>
            <a:chExt cx="1317064" cy="899823"/>
          </a:xfrm>
        </p:grpSpPr>
        <p:pic>
          <p:nvPicPr>
            <p:cNvPr id="131" name="그림 13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9039" y="2422412"/>
              <a:ext cx="899490" cy="539694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132" name="모서리가 둥근 직사각형 131"/>
            <p:cNvSpPr/>
            <p:nvPr/>
          </p:nvSpPr>
          <p:spPr bwMode="auto">
            <a:xfrm>
              <a:off x="1800252" y="2932387"/>
              <a:ext cx="1317064" cy="389848"/>
            </a:xfrm>
            <a:prstGeom prst="roundRect">
              <a:avLst>
                <a:gd name="adj" fmla="val 0"/>
              </a:avLst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36000" rIns="36000" rtlCol="0" anchor="ctr"/>
            <a:lstStyle/>
            <a:p>
              <a:pPr algn="ctr" fontAlgn="auto" latinLnBrk="0">
                <a:spcBef>
                  <a:spcPts val="600"/>
                </a:spcBef>
                <a:spcAft>
                  <a:spcPts val="0"/>
                </a:spcAft>
              </a:pPr>
              <a:r>
                <a:rPr lang="ko-KR" altLang="en-US" sz="1050" kern="0" dirty="0" smtClean="0">
                  <a:solidFill>
                    <a:sysClr val="windowText" lastClr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드림온</a:t>
              </a:r>
              <a:r>
                <a:rPr kumimoji="0" lang="ko-KR" altLang="en-US" sz="1050" kern="0" dirty="0" smtClean="0">
                  <a:solidFill>
                    <a:sysClr val="windowText" lastClr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전자청약</a:t>
              </a:r>
              <a:endParaRPr kumimoji="0" lang="en-US" altLang="ko-KR" sz="1050" kern="0" dirty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135" name="그룹 134"/>
          <p:cNvGrpSpPr/>
          <p:nvPr/>
        </p:nvGrpSpPr>
        <p:grpSpPr>
          <a:xfrm>
            <a:off x="5173791" y="2392186"/>
            <a:ext cx="1064233" cy="932198"/>
            <a:chOff x="4108088" y="2390037"/>
            <a:chExt cx="1064233" cy="932198"/>
          </a:xfrm>
        </p:grpSpPr>
        <p:pic>
          <p:nvPicPr>
            <p:cNvPr id="150" name="그림 14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6356" y="2390037"/>
              <a:ext cx="607697" cy="607697"/>
            </a:xfrm>
            <a:prstGeom prst="rect">
              <a:avLst/>
            </a:prstGeom>
          </p:spPr>
        </p:pic>
        <p:sp>
          <p:nvSpPr>
            <p:cNvPr id="151" name="모서리가 둥근 직사각형 150"/>
            <p:cNvSpPr/>
            <p:nvPr/>
          </p:nvSpPr>
          <p:spPr bwMode="auto">
            <a:xfrm>
              <a:off x="4108088" y="2932387"/>
              <a:ext cx="1064233" cy="389848"/>
            </a:xfrm>
            <a:prstGeom prst="roundRect">
              <a:avLst>
                <a:gd name="adj" fmla="val 0"/>
              </a:avLst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36000" rIns="36000" rtlCol="0" anchor="ctr"/>
            <a:lstStyle/>
            <a:p>
              <a:pPr algn="ctr" fontAlgn="auto" latinLnBrk="0">
                <a:spcBef>
                  <a:spcPts val="600"/>
                </a:spcBef>
                <a:spcAft>
                  <a:spcPts val="0"/>
                </a:spcAft>
              </a:pPr>
              <a:r>
                <a:rPr kumimoji="0" lang="ko-KR" altLang="en-US" sz="1050" kern="0" dirty="0" smtClean="0">
                  <a:solidFill>
                    <a:sysClr val="windowText" lastClr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홈페이지 청약</a:t>
              </a:r>
              <a:endParaRPr kumimoji="0" lang="en-US" altLang="ko-KR" sz="1050" kern="0" dirty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153" name="그룹 152"/>
          <p:cNvGrpSpPr/>
          <p:nvPr/>
        </p:nvGrpSpPr>
        <p:grpSpPr>
          <a:xfrm>
            <a:off x="6048205" y="2392186"/>
            <a:ext cx="1064233" cy="932198"/>
            <a:chOff x="4936567" y="2390037"/>
            <a:chExt cx="1064233" cy="932198"/>
          </a:xfrm>
        </p:grpSpPr>
        <p:pic>
          <p:nvPicPr>
            <p:cNvPr id="154" name="그림 153"/>
            <p:cNvPicPr preferRelativeResize="0"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298024" y="2390037"/>
              <a:ext cx="341319" cy="607697"/>
            </a:xfrm>
            <a:prstGeom prst="rect">
              <a:avLst/>
            </a:prstGeom>
          </p:spPr>
        </p:pic>
        <p:sp>
          <p:nvSpPr>
            <p:cNvPr id="155" name="모서리가 둥근 직사각형 154"/>
            <p:cNvSpPr/>
            <p:nvPr/>
          </p:nvSpPr>
          <p:spPr bwMode="auto">
            <a:xfrm>
              <a:off x="4936567" y="2932387"/>
              <a:ext cx="1064233" cy="389848"/>
            </a:xfrm>
            <a:prstGeom prst="roundRect">
              <a:avLst>
                <a:gd name="adj" fmla="val 0"/>
              </a:avLst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36000" rIns="36000" rtlCol="0" anchor="ctr"/>
            <a:lstStyle/>
            <a:p>
              <a:pPr algn="ctr" fontAlgn="auto" latinLnBrk="0">
                <a:spcBef>
                  <a:spcPts val="600"/>
                </a:spcBef>
                <a:spcAft>
                  <a:spcPts val="0"/>
                </a:spcAft>
              </a:pPr>
              <a:r>
                <a:rPr kumimoji="0" lang="ko-KR" altLang="en-US" sz="1050" kern="0" dirty="0" smtClean="0">
                  <a:solidFill>
                    <a:sysClr val="windowText" lastClr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스마트폰청약</a:t>
              </a:r>
              <a:endParaRPr kumimoji="0" lang="en-US" altLang="ko-KR" sz="1050" kern="0" dirty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pic>
        <p:nvPicPr>
          <p:cNvPr id="156" name="그림 15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189" y="2223359"/>
            <a:ext cx="427684" cy="414853"/>
          </a:xfrm>
          <a:prstGeom prst="rect">
            <a:avLst/>
          </a:prstGeom>
        </p:spPr>
      </p:pic>
      <p:sp>
        <p:nvSpPr>
          <p:cNvPr id="157" name="대각선 방향의 모서리가 둥근 사각형 156"/>
          <p:cNvSpPr/>
          <p:nvPr/>
        </p:nvSpPr>
        <p:spPr>
          <a:xfrm>
            <a:off x="624787" y="2031609"/>
            <a:ext cx="1293660" cy="2520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전통적 대면청약</a:t>
            </a:r>
            <a:endParaRPr lang="ko-KR" altLang="en-US" sz="11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8" name="대각선 방향의 모서리가 둥근 사각형 157"/>
          <p:cNvSpPr/>
          <p:nvPr/>
        </p:nvSpPr>
        <p:spPr>
          <a:xfrm>
            <a:off x="3072787" y="2031609"/>
            <a:ext cx="1293660" cy="2520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디지털 대면청약</a:t>
            </a:r>
            <a:endParaRPr lang="ko-KR" altLang="en-US" sz="11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9" name="대각선 방향의 모서리가 둥근 사각형 158"/>
          <p:cNvSpPr/>
          <p:nvPr/>
        </p:nvSpPr>
        <p:spPr>
          <a:xfrm>
            <a:off x="5427562" y="2023426"/>
            <a:ext cx="1293660" cy="2520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Hybrid </a:t>
            </a:r>
            <a:r>
              <a:rPr lang="ko-KR" altLang="en-US" sz="11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전자청약</a:t>
            </a:r>
            <a:endParaRPr lang="ko-KR" altLang="en-US" sz="11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943879" y="2422412"/>
            <a:ext cx="1480995" cy="802990"/>
            <a:chOff x="908100" y="2422412"/>
            <a:chExt cx="1480995" cy="802990"/>
          </a:xfrm>
        </p:grpSpPr>
        <p:pic>
          <p:nvPicPr>
            <p:cNvPr id="97" name="그림 9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100" y="2422412"/>
              <a:ext cx="564311" cy="802990"/>
            </a:xfrm>
            <a:prstGeom prst="rect">
              <a:avLst/>
            </a:prstGeom>
          </p:spPr>
        </p:pic>
        <p:sp>
          <p:nvSpPr>
            <p:cNvPr id="160" name="모서리가 둥근 직사각형 159"/>
            <p:cNvSpPr/>
            <p:nvPr/>
          </p:nvSpPr>
          <p:spPr bwMode="auto">
            <a:xfrm>
              <a:off x="1525095" y="2628983"/>
              <a:ext cx="864000" cy="389848"/>
            </a:xfrm>
            <a:prstGeom prst="roundRect">
              <a:avLst>
                <a:gd name="adj" fmla="val 0"/>
              </a:avLst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36000" rIns="36000" rtlCol="0" anchor="ctr"/>
            <a:lstStyle/>
            <a:p>
              <a:pPr algn="ctr" fontAlgn="auto" latinLnBrk="0">
                <a:spcBef>
                  <a:spcPts val="600"/>
                </a:spcBef>
                <a:spcAft>
                  <a:spcPts val="0"/>
                </a:spcAft>
              </a:pPr>
              <a:r>
                <a:rPr kumimoji="0" lang="en-US" altLang="ko-KR" sz="1050" kern="0" dirty="0" smtClean="0">
                  <a:solidFill>
                    <a:sysClr val="windowText" lastClr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V3 </a:t>
              </a:r>
              <a:r>
                <a:rPr kumimoji="0" lang="ko-KR" altLang="en-US" sz="1050" kern="0" dirty="0" smtClean="0">
                  <a:solidFill>
                    <a:sysClr val="windowText" lastClr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지면청약</a:t>
              </a:r>
              <a:endParaRPr kumimoji="0" lang="en-US" altLang="ko-KR" sz="1050" kern="0" dirty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005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시스템 구축 개요 </a:t>
            </a:r>
            <a:r>
              <a:rPr lang="ko-KR" altLang="en-US" dirty="0"/>
              <a:t>② </a:t>
            </a:r>
            <a:r>
              <a:rPr lang="ko-KR" altLang="en-US" dirty="0" smtClean="0"/>
              <a:t>스마트폰 </a:t>
            </a:r>
            <a:r>
              <a:rPr lang="ko-KR" altLang="en-US" dirty="0"/>
              <a:t>고객제안내 시스템</a:t>
            </a:r>
          </a:p>
        </p:txBody>
      </p: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285337" y="1001087"/>
            <a:ext cx="8573326" cy="4978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89208" tIns="44604" rIns="89208" bIns="44604">
            <a:spAutoFit/>
          </a:bodyPr>
          <a:lstStyle/>
          <a:p>
            <a:pPr lvl="0" defTabSz="890420" latinLnBrk="0">
              <a:spcBef>
                <a:spcPts val="300"/>
              </a:spcBef>
              <a:spcAft>
                <a:spcPts val="0"/>
              </a:spcAft>
              <a:defRPr/>
            </a:pPr>
            <a:r>
              <a:rPr lang="en-US" altLang="ko-KR" sz="12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Untact </a:t>
            </a:r>
            <a:r>
              <a:rPr lang="ko-KR" altLang="en-US" sz="12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환경변화 및 금소법 시행에 따라 완전가입 프로세스의 이행 및 고객확인 이력관리를 </a:t>
            </a:r>
            <a:r>
              <a:rPr lang="ko-KR" altLang="en-US" sz="12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통해 불완전판매 </a:t>
            </a:r>
            <a:r>
              <a:rPr lang="ko-KR" altLang="en-US" sz="12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리스크 방지 및 </a:t>
            </a:r>
            <a:endParaRPr lang="en-US" altLang="ko-KR" sz="1200" dirty="0" smtClean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 defTabSz="890420" latinLnBrk="0">
              <a:spcBef>
                <a:spcPts val="300"/>
              </a:spcBef>
              <a:spcAft>
                <a:spcPts val="0"/>
              </a:spcAft>
              <a:defRPr/>
            </a:pPr>
            <a:r>
              <a:rPr lang="ko-KR" altLang="en-US" sz="12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계약해지권 </a:t>
            </a:r>
            <a:r>
              <a:rPr lang="ko-KR" altLang="en-US" sz="12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방어를 </a:t>
            </a:r>
            <a:r>
              <a:rPr lang="ko-KR" altLang="en-US" sz="12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위하여 「스마트폰 </a:t>
            </a:r>
            <a:r>
              <a:rPr lang="ko-KR" altLang="en-US" sz="12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고객제안내 시스템」 구축을 추진함</a:t>
            </a:r>
          </a:p>
        </p:txBody>
      </p:sp>
      <p:sp>
        <p:nvSpPr>
          <p:cNvPr id="61" name="직사각형 60"/>
          <p:cNvSpPr/>
          <p:nvPr/>
        </p:nvSpPr>
        <p:spPr>
          <a:xfrm>
            <a:off x="285377" y="1758758"/>
            <a:ext cx="4242776" cy="31740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24000" rIns="108000" bIns="108000" rtlCol="0" anchor="t" anchorCtr="0"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1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4" name="모서리가 둥근 직사각형 63"/>
          <p:cNvSpPr/>
          <p:nvPr/>
        </p:nvSpPr>
        <p:spPr bwMode="auto">
          <a:xfrm>
            <a:off x="1371783" y="1643316"/>
            <a:ext cx="2069964" cy="26089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90000" rIns="90000" rtlCol="0" anchor="ctr"/>
          <a:lstStyle/>
          <a:p>
            <a:pPr algn="ctr" fontAlgn="auto" latinLnBrk="0">
              <a:spcBef>
                <a:spcPts val="600"/>
              </a:spcBef>
              <a:spcAft>
                <a:spcPts val="0"/>
              </a:spcAft>
            </a:pPr>
            <a:endParaRPr kumimoji="0" lang="ko-KR" altLang="en-US" sz="1100" kern="0" dirty="0" smtClean="0">
              <a:solidFill>
                <a:sysClr val="windowText" lastClr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364654" y="1574657"/>
            <a:ext cx="20842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b="1" dirty="0" smtClean="0">
                <a:solidFill>
                  <a:schemeClr val="accent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지면</a:t>
            </a:r>
            <a:r>
              <a:rPr lang="en-US" altLang="ko-KR" sz="1400" b="1" dirty="0" smtClean="0">
                <a:solidFill>
                  <a:schemeClr val="accent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400" b="1" dirty="0" smtClean="0">
                <a:solidFill>
                  <a:schemeClr val="accent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현물 서류 전달 형식</a:t>
            </a:r>
          </a:p>
        </p:txBody>
      </p:sp>
      <p:sp>
        <p:nvSpPr>
          <p:cNvPr id="85" name="직사각형 84"/>
          <p:cNvSpPr/>
          <p:nvPr/>
        </p:nvSpPr>
        <p:spPr>
          <a:xfrm>
            <a:off x="4615847" y="1747587"/>
            <a:ext cx="4242776" cy="31740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24000" rIns="108000" bIns="108000" rtlCol="0" anchor="t" anchorCtr="0"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1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7" name="모서리가 둥근 직사각형 86"/>
          <p:cNvSpPr/>
          <p:nvPr/>
        </p:nvSpPr>
        <p:spPr bwMode="auto">
          <a:xfrm>
            <a:off x="5702253" y="1632145"/>
            <a:ext cx="2069964" cy="26089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90000" rIns="90000" rtlCol="0" anchor="ctr"/>
          <a:lstStyle/>
          <a:p>
            <a:pPr algn="ctr" fontAlgn="auto" latinLnBrk="0">
              <a:spcBef>
                <a:spcPts val="600"/>
              </a:spcBef>
              <a:spcAft>
                <a:spcPts val="0"/>
              </a:spcAft>
            </a:pPr>
            <a:endParaRPr kumimoji="0" lang="ko-KR" altLang="en-US" sz="1050" kern="0" dirty="0" smtClean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812946" y="1563486"/>
            <a:ext cx="18485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b="1" dirty="0" smtClean="0">
                <a:solidFill>
                  <a:schemeClr val="accent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디지털 서류 전달 형식</a:t>
            </a:r>
          </a:p>
        </p:txBody>
      </p:sp>
      <p:grpSp>
        <p:nvGrpSpPr>
          <p:cNvPr id="7" name="그룹 6"/>
          <p:cNvGrpSpPr/>
          <p:nvPr/>
        </p:nvGrpSpPr>
        <p:grpSpPr>
          <a:xfrm>
            <a:off x="824442" y="2202468"/>
            <a:ext cx="3164646" cy="2623853"/>
            <a:chOff x="1191739" y="2350260"/>
            <a:chExt cx="3164646" cy="2623853"/>
          </a:xfrm>
        </p:grpSpPr>
        <p:sp>
          <p:nvSpPr>
            <p:cNvPr id="93" name="직사각형 92"/>
            <p:cNvSpPr>
              <a:spLocks noChangeAspect="1"/>
            </p:cNvSpPr>
            <p:nvPr/>
          </p:nvSpPr>
          <p:spPr>
            <a:xfrm rot="18960000">
              <a:off x="1204020" y="2504050"/>
              <a:ext cx="1272000" cy="190800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4" name="직사각형 93"/>
            <p:cNvSpPr>
              <a:spLocks noChangeAspect="1"/>
            </p:cNvSpPr>
            <p:nvPr/>
          </p:nvSpPr>
          <p:spPr>
            <a:xfrm rot="19680000">
              <a:off x="1552530" y="2390883"/>
              <a:ext cx="1272000" cy="1908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8" name="직사각형 97"/>
            <p:cNvSpPr>
              <a:spLocks noChangeAspect="1"/>
            </p:cNvSpPr>
            <p:nvPr/>
          </p:nvSpPr>
          <p:spPr>
            <a:xfrm rot="20400000">
              <a:off x="1903246" y="2350260"/>
              <a:ext cx="1272000" cy="1908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1" name="직사각형 160"/>
            <p:cNvSpPr>
              <a:spLocks noChangeAspect="1"/>
            </p:cNvSpPr>
            <p:nvPr/>
          </p:nvSpPr>
          <p:spPr>
            <a:xfrm rot="21120000">
              <a:off x="2289704" y="2381516"/>
              <a:ext cx="1272000" cy="1908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2" name="직사각형 161"/>
            <p:cNvSpPr>
              <a:spLocks noChangeAspect="1"/>
            </p:cNvSpPr>
            <p:nvPr/>
          </p:nvSpPr>
          <p:spPr>
            <a:xfrm rot="240000">
              <a:off x="2646366" y="2486560"/>
              <a:ext cx="1272000" cy="1908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163" name="Picture 7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960000">
              <a:off x="2995547" y="2672840"/>
              <a:ext cx="1272000" cy="1908000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64" name="TextBox 163"/>
            <p:cNvSpPr txBox="1"/>
            <p:nvPr/>
          </p:nvSpPr>
          <p:spPr>
            <a:xfrm rot="17160000">
              <a:off x="2514414" y="3595413"/>
              <a:ext cx="110799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b="1" dirty="0" smtClean="0">
                  <a:solidFill>
                    <a:srgbClr val="00206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계약자 보관용 청약서</a:t>
              </a:r>
              <a:endParaRPr lang="ko-KR" altLang="en-US" sz="800" b="1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65" name="모서리가 둥근 직사각형 2"/>
            <p:cNvSpPr/>
            <p:nvPr/>
          </p:nvSpPr>
          <p:spPr bwMode="auto">
            <a:xfrm rot="17160000">
              <a:off x="2833590" y="4170091"/>
              <a:ext cx="144000" cy="144000"/>
            </a:xfrm>
            <a:prstGeom prst="rect">
              <a:avLst/>
            </a:prstGeom>
            <a:solidFill>
              <a:srgbClr val="002060"/>
            </a:solidFill>
            <a:ln w="6350" cap="flat" cmpd="sng" algn="ctr">
              <a:noFill/>
              <a:prstDash val="solid"/>
            </a:ln>
            <a:effectLst>
              <a:outerShdw blurRad="63500" algn="ctr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txBody>
            <a:bodyPr lIns="36000" tIns="0" rIns="36000" bIns="0" anchor="ctr">
              <a:scene3d>
                <a:camera prst="orthographicFront"/>
                <a:lightRig rig="threePt" dir="t"/>
              </a:scene3d>
              <a:sp3d>
                <a:bevelT w="1270"/>
                <a:contourClr>
                  <a:schemeClr val="bg1"/>
                </a:contourClr>
              </a:sp3d>
            </a:bodyPr>
            <a:lstStyle/>
            <a:p>
              <a:pPr algn="ctr" defTabSz="1330325" eaLnBrk="0" hangingPunct="0"/>
              <a:r>
                <a:rPr lang="en-US" altLang="ko-KR" sz="800" b="1" kern="0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1</a:t>
              </a:r>
              <a:endParaRPr lang="ko-KR" altLang="en-US" sz="800" b="1" kern="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66" name="TextBox 165"/>
            <p:cNvSpPr txBox="1"/>
            <p:nvPr/>
          </p:nvSpPr>
          <p:spPr>
            <a:xfrm rot="16440000">
              <a:off x="2388140" y="3684517"/>
              <a:ext cx="66556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b="1" dirty="0" smtClean="0">
                  <a:solidFill>
                    <a:schemeClr val="accent5">
                      <a:lumMod val="50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상품설명서</a:t>
              </a:r>
              <a:endParaRPr lang="ko-KR" altLang="en-US" sz="800" b="1" dirty="0">
                <a:solidFill>
                  <a:schemeClr val="accent5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67" name="모서리가 둥근 직사각형 2"/>
            <p:cNvSpPr/>
            <p:nvPr/>
          </p:nvSpPr>
          <p:spPr bwMode="auto">
            <a:xfrm rot="16440000">
              <a:off x="2624169" y="4079340"/>
              <a:ext cx="144000" cy="1440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6350" cap="flat" cmpd="sng" algn="ctr">
              <a:noFill/>
              <a:prstDash val="solid"/>
            </a:ln>
            <a:effectLst>
              <a:outerShdw blurRad="63500" algn="ctr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txBody>
            <a:bodyPr lIns="36000" tIns="0" rIns="36000" bIns="0" anchor="ctr">
              <a:scene3d>
                <a:camera prst="orthographicFront"/>
                <a:lightRig rig="threePt" dir="t"/>
              </a:scene3d>
              <a:sp3d>
                <a:bevelT w="1270"/>
                <a:contourClr>
                  <a:schemeClr val="bg1"/>
                </a:contourClr>
              </a:sp3d>
            </a:bodyPr>
            <a:lstStyle/>
            <a:p>
              <a:pPr algn="ctr" defTabSz="1330325" eaLnBrk="0" hangingPunct="0"/>
              <a:r>
                <a:rPr lang="en-US" altLang="ko-KR" sz="800" b="1" kern="0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2</a:t>
              </a:r>
              <a:endParaRPr lang="ko-KR" altLang="en-US" sz="800" b="1" kern="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68" name="TextBox 167"/>
            <p:cNvSpPr txBox="1"/>
            <p:nvPr/>
          </p:nvSpPr>
          <p:spPr>
            <a:xfrm rot="15720000">
              <a:off x="1999310" y="3541849"/>
              <a:ext cx="85792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b="1" dirty="0" smtClean="0">
                  <a:solidFill>
                    <a:schemeClr val="accent5">
                      <a:lumMod val="50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비교안내확인서</a:t>
              </a:r>
              <a:endParaRPr lang="ko-KR" altLang="en-US" sz="800" b="1" dirty="0">
                <a:solidFill>
                  <a:schemeClr val="accent5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69" name="모서리가 둥근 직사각형 2"/>
            <p:cNvSpPr/>
            <p:nvPr/>
          </p:nvSpPr>
          <p:spPr bwMode="auto">
            <a:xfrm rot="15720000">
              <a:off x="2419361" y="4016019"/>
              <a:ext cx="144000" cy="1440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6350" cap="flat" cmpd="sng" algn="ctr">
              <a:noFill/>
              <a:prstDash val="solid"/>
            </a:ln>
            <a:effectLst>
              <a:outerShdw blurRad="63500" algn="ctr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txBody>
            <a:bodyPr lIns="36000" tIns="0" rIns="36000" bIns="0" anchor="ctr">
              <a:scene3d>
                <a:camera prst="orthographicFront"/>
                <a:lightRig rig="threePt" dir="t"/>
              </a:scene3d>
              <a:sp3d>
                <a:bevelT w="1270"/>
                <a:contourClr>
                  <a:schemeClr val="bg1"/>
                </a:contourClr>
              </a:sp3d>
            </a:bodyPr>
            <a:lstStyle/>
            <a:p>
              <a:pPr algn="ctr" defTabSz="1330325" eaLnBrk="0" hangingPunct="0"/>
              <a:r>
                <a:rPr lang="en-US" altLang="ko-KR" sz="800" b="1" kern="0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3</a:t>
              </a:r>
              <a:endParaRPr lang="ko-KR" altLang="en-US" sz="800" b="1" kern="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70" name="TextBox 169"/>
            <p:cNvSpPr txBox="1"/>
            <p:nvPr/>
          </p:nvSpPr>
          <p:spPr>
            <a:xfrm rot="15000000">
              <a:off x="1883799" y="3739229"/>
              <a:ext cx="56938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b="1" dirty="0" smtClean="0">
                  <a:solidFill>
                    <a:schemeClr val="accent5">
                      <a:lumMod val="50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보험약관</a:t>
              </a:r>
              <a:endParaRPr lang="ko-KR" altLang="en-US" sz="800" b="1" dirty="0">
                <a:solidFill>
                  <a:schemeClr val="accent5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71" name="모서리가 둥근 직사각형 2"/>
            <p:cNvSpPr/>
            <p:nvPr/>
          </p:nvSpPr>
          <p:spPr bwMode="auto">
            <a:xfrm rot="15000000">
              <a:off x="2198871" y="4056313"/>
              <a:ext cx="144000" cy="1440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6350" cap="flat" cmpd="sng" algn="ctr">
              <a:noFill/>
              <a:prstDash val="solid"/>
            </a:ln>
            <a:effectLst>
              <a:outerShdw blurRad="63500" algn="ctr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txBody>
            <a:bodyPr lIns="36000" tIns="0" rIns="36000" bIns="0" anchor="ctr">
              <a:scene3d>
                <a:camera prst="orthographicFront"/>
                <a:lightRig rig="threePt" dir="t"/>
              </a:scene3d>
              <a:sp3d>
                <a:bevelT w="1270"/>
                <a:contourClr>
                  <a:schemeClr val="bg1"/>
                </a:contourClr>
              </a:sp3d>
            </a:bodyPr>
            <a:lstStyle/>
            <a:p>
              <a:pPr algn="ctr" defTabSz="1330325" eaLnBrk="0" hangingPunct="0"/>
              <a:r>
                <a:rPr lang="en-US" altLang="ko-KR" sz="800" b="1" kern="0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4</a:t>
              </a:r>
              <a:endParaRPr lang="ko-KR" altLang="en-US" sz="800" b="1" kern="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72" name="TextBox 171"/>
            <p:cNvSpPr txBox="1"/>
            <p:nvPr/>
          </p:nvSpPr>
          <p:spPr>
            <a:xfrm rot="14280000">
              <a:off x="1175671" y="3533043"/>
              <a:ext cx="114646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b="1" dirty="0" smtClean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변액적합성진단결과지</a:t>
              </a:r>
              <a:endParaRPr lang="ko-KR" altLang="en-US" sz="8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73" name="모서리가 둥근 직사각형 2"/>
            <p:cNvSpPr/>
            <p:nvPr/>
          </p:nvSpPr>
          <p:spPr bwMode="auto">
            <a:xfrm rot="14280000">
              <a:off x="1997206" y="4062838"/>
              <a:ext cx="144000" cy="144000"/>
            </a:xfrm>
            <a:prstGeom prst="rect">
              <a:avLst/>
            </a:prstGeom>
            <a:solidFill>
              <a:srgbClr val="C00000"/>
            </a:solidFill>
            <a:ln w="6350" cap="flat" cmpd="sng" algn="ctr">
              <a:noFill/>
              <a:prstDash val="solid"/>
            </a:ln>
            <a:effectLst>
              <a:outerShdw blurRad="63500" algn="ctr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txBody>
            <a:bodyPr lIns="36000" tIns="0" rIns="36000" bIns="0" anchor="ctr">
              <a:scene3d>
                <a:camera prst="orthographicFront"/>
                <a:lightRig rig="threePt" dir="t"/>
              </a:scene3d>
              <a:sp3d>
                <a:bevelT w="1270"/>
                <a:contourClr>
                  <a:schemeClr val="bg1"/>
                </a:contourClr>
              </a:sp3d>
            </a:bodyPr>
            <a:lstStyle/>
            <a:p>
              <a:pPr algn="ctr" defTabSz="1330325" eaLnBrk="0" hangingPunct="0"/>
              <a:r>
                <a:rPr lang="en-US" altLang="ko-KR" sz="800" b="1" kern="0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5</a:t>
              </a:r>
              <a:endParaRPr lang="ko-KR" altLang="en-US" sz="800" b="1" kern="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174" name="그룹 173"/>
            <p:cNvGrpSpPr/>
            <p:nvPr/>
          </p:nvGrpSpPr>
          <p:grpSpPr>
            <a:xfrm rot="13560000">
              <a:off x="1342039" y="3946288"/>
              <a:ext cx="661035" cy="215444"/>
              <a:chOff x="-581016" y="2772975"/>
              <a:chExt cx="661035" cy="215444"/>
            </a:xfrm>
          </p:grpSpPr>
          <p:sp>
            <p:nvSpPr>
              <p:cNvPr id="175" name="TextBox 174"/>
              <p:cNvSpPr txBox="1"/>
              <p:nvPr/>
            </p:nvSpPr>
            <p:spPr>
              <a:xfrm>
                <a:off x="-489368" y="2772975"/>
                <a:ext cx="569387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800" b="1" dirty="0" smtClean="0">
                    <a:solidFill>
                      <a:schemeClr val="accent6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보험증권</a:t>
                </a:r>
                <a:endParaRPr lang="ko-KR" altLang="en-US" sz="800" b="1" dirty="0">
                  <a:solidFill>
                    <a:schemeClr val="accent6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176" name="모서리가 둥근 직사각형 2"/>
              <p:cNvSpPr/>
              <p:nvPr/>
            </p:nvSpPr>
            <p:spPr bwMode="auto">
              <a:xfrm>
                <a:off x="-581016" y="2806781"/>
                <a:ext cx="144000" cy="1440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6350" cap="flat" cmpd="sng" algn="ctr">
                <a:noFill/>
                <a:prstDash val="solid"/>
              </a:ln>
              <a:effectLst>
                <a:outerShdw blurRad="63500" algn="ctr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</p:spPr>
            <p:txBody>
              <a:bodyPr lIns="36000" tIns="0" rIns="36000" bIns="0" anchor="ctr">
                <a:scene3d>
                  <a:camera prst="orthographicFront"/>
                  <a:lightRig rig="threePt" dir="t"/>
                </a:scene3d>
                <a:sp3d>
                  <a:bevelT w="1270"/>
                  <a:contourClr>
                    <a:schemeClr val="bg1"/>
                  </a:contourClr>
                </a:sp3d>
              </a:bodyPr>
              <a:lstStyle/>
              <a:p>
                <a:pPr algn="ctr" defTabSz="1330325" eaLnBrk="0" hangingPunct="0"/>
                <a:r>
                  <a:rPr lang="en-US" altLang="ko-KR" sz="800" b="1" kern="0" dirty="0" smtClean="0">
                    <a:solidFill>
                      <a:schemeClr val="bg1"/>
                    </a:solidFill>
                    <a:latin typeface="나눔고딕" pitchFamily="50" charset="-127"/>
                    <a:ea typeface="나눔고딕" pitchFamily="50" charset="-127"/>
                  </a:rPr>
                  <a:t>6</a:t>
                </a:r>
                <a:endParaRPr lang="ko-KR" altLang="en-US" sz="800" b="1" kern="0" dirty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grpSp>
          <p:nvGrpSpPr>
            <p:cNvPr id="177" name="그룹 176"/>
            <p:cNvGrpSpPr/>
            <p:nvPr/>
          </p:nvGrpSpPr>
          <p:grpSpPr>
            <a:xfrm>
              <a:off x="1191739" y="4093212"/>
              <a:ext cx="3164646" cy="880901"/>
              <a:chOff x="1711714" y="4827534"/>
              <a:chExt cx="3164646" cy="880901"/>
            </a:xfrm>
          </p:grpSpPr>
          <p:pic>
            <p:nvPicPr>
              <p:cNvPr id="178" name="그림 17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1714" y="4828032"/>
                <a:ext cx="640366" cy="87990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9" name="그림 17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057809" y="4827534"/>
                <a:ext cx="818551" cy="880901"/>
              </a:xfrm>
              <a:prstGeom prst="rect">
                <a:avLst/>
              </a:prstGeom>
            </p:spPr>
          </p:pic>
          <p:sp>
            <p:nvSpPr>
              <p:cNvPr id="180" name="모서리가 둥근 직사각형 179"/>
              <p:cNvSpPr/>
              <p:nvPr/>
            </p:nvSpPr>
            <p:spPr bwMode="auto">
              <a:xfrm>
                <a:off x="2348930" y="5272256"/>
                <a:ext cx="1712028" cy="389848"/>
              </a:xfrm>
              <a:prstGeom prst="roundRect">
                <a:avLst>
                  <a:gd name="adj" fmla="val 0"/>
                </a:avLst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36000" rIns="36000" rtlCol="0"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ko-KR" altLang="en-US" sz="1050" kern="0" dirty="0" smtClean="0">
                    <a:solidFill>
                      <a:schemeClr val="tx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고객</a:t>
                </a:r>
                <a:r>
                  <a:rPr kumimoji="0" lang="en-US" altLang="ko-KR" sz="1050" kern="0" dirty="0" smtClean="0">
                    <a:solidFill>
                      <a:schemeClr val="tx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/</a:t>
                </a:r>
                <a:r>
                  <a:rPr kumimoji="0" lang="ko-KR" altLang="en-US" sz="1050" kern="0" dirty="0" smtClean="0">
                    <a:solidFill>
                      <a:schemeClr val="tx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컨설턴트</a:t>
                </a:r>
                <a:r>
                  <a:rPr kumimoji="0" lang="en-US" altLang="ko-KR" sz="1050" kern="0" dirty="0">
                    <a:solidFill>
                      <a:schemeClr val="tx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</a:t>
                </a:r>
                <a:r>
                  <a:rPr kumimoji="0" lang="ko-KR" altLang="en-US" sz="1050" kern="0" dirty="0" smtClean="0">
                    <a:solidFill>
                      <a:schemeClr val="tx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대면</a:t>
                </a:r>
                <a:endParaRPr kumimoji="0" lang="en-US" altLang="ko-KR" sz="1050" kern="0" dirty="0" smtClean="0">
                  <a:solidFill>
                    <a:schemeClr val="tx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ko-KR" altLang="en-US" sz="1050" kern="0" dirty="0" smtClean="0">
                    <a:solidFill>
                      <a:schemeClr val="tx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직접 지면</a:t>
                </a:r>
                <a:r>
                  <a:rPr kumimoji="0" lang="en-US" altLang="ko-KR" sz="1050" kern="0" dirty="0" smtClean="0">
                    <a:solidFill>
                      <a:schemeClr val="tx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/</a:t>
                </a:r>
                <a:r>
                  <a:rPr kumimoji="0" lang="ko-KR" altLang="en-US" sz="1050" kern="0" dirty="0" smtClean="0">
                    <a:solidFill>
                      <a:schemeClr val="tx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현물 서류전달</a:t>
                </a:r>
                <a:endParaRPr kumimoji="0" lang="en-US" altLang="ko-KR" sz="1050" kern="0" dirty="0" smtClean="0">
                  <a:solidFill>
                    <a:schemeClr val="tx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</p:grpSp>
      <p:sp>
        <p:nvSpPr>
          <p:cNvPr id="204" name="모서리가 둥근 직사각형 203"/>
          <p:cNvSpPr/>
          <p:nvPr/>
        </p:nvSpPr>
        <p:spPr bwMode="auto">
          <a:xfrm>
            <a:off x="4739105" y="2019713"/>
            <a:ext cx="3996260" cy="2760277"/>
          </a:xfrm>
          <a:prstGeom prst="roundRect">
            <a:avLst>
              <a:gd name="adj" fmla="val 2906"/>
            </a:avLst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90000" rIns="90000" rtlCol="0" anchor="ctr"/>
          <a:lstStyle/>
          <a:p>
            <a:pPr algn="ctr" fontAlgn="auto" latinLnBrk="0">
              <a:spcBef>
                <a:spcPts val="600"/>
              </a:spcBef>
              <a:spcAft>
                <a:spcPts val="0"/>
              </a:spcAft>
            </a:pPr>
            <a:endParaRPr kumimoji="0" lang="ko-KR" altLang="en-US" sz="1300" kern="0" dirty="0" smtClean="0">
              <a:solidFill>
                <a:sysClr val="windowText" lastClr="00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05" name="그룹 204"/>
          <p:cNvGrpSpPr/>
          <p:nvPr/>
        </p:nvGrpSpPr>
        <p:grpSpPr>
          <a:xfrm>
            <a:off x="4789291" y="2235614"/>
            <a:ext cx="1151984" cy="879255"/>
            <a:chOff x="5716046" y="2814053"/>
            <a:chExt cx="1151984" cy="879255"/>
          </a:xfrm>
        </p:grpSpPr>
        <p:pic>
          <p:nvPicPr>
            <p:cNvPr id="206" name="그림 20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2293" y="2814053"/>
              <a:ext cx="899490" cy="539694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207" name="모서리가 둥근 직사각형 206"/>
            <p:cNvSpPr/>
            <p:nvPr/>
          </p:nvSpPr>
          <p:spPr bwMode="auto">
            <a:xfrm>
              <a:off x="5716046" y="3303460"/>
              <a:ext cx="1151984" cy="389848"/>
            </a:xfrm>
            <a:prstGeom prst="roundRect">
              <a:avLst>
                <a:gd name="adj" fmla="val 0"/>
              </a:avLst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36000" rIns="36000" rtlCol="0" anchor="ctr"/>
            <a:lstStyle/>
            <a:p>
              <a:pPr algn="ctr" fontAlgn="auto" latinLnBrk="0">
                <a:spcBef>
                  <a:spcPts val="600"/>
                </a:spcBef>
                <a:spcAft>
                  <a:spcPts val="0"/>
                </a:spcAft>
              </a:pPr>
              <a:r>
                <a:rPr kumimoji="0" lang="ko-KR" altLang="en-US" sz="1050" kern="0" dirty="0" smtClean="0">
                  <a:solidFill>
                    <a:schemeClr val="tx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태블릿 전자청약</a:t>
              </a:r>
              <a:endParaRPr kumimoji="0" lang="en-US" altLang="ko-KR" sz="1050" kern="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211" name="그룹 210"/>
          <p:cNvGrpSpPr/>
          <p:nvPr/>
        </p:nvGrpSpPr>
        <p:grpSpPr>
          <a:xfrm>
            <a:off x="4833167" y="3928803"/>
            <a:ext cx="1064233" cy="952766"/>
            <a:chOff x="8431930" y="2781678"/>
            <a:chExt cx="1064233" cy="952766"/>
          </a:xfrm>
        </p:grpSpPr>
        <p:pic>
          <p:nvPicPr>
            <p:cNvPr id="212" name="그림 211"/>
            <p:cNvPicPr preferRelativeResize="0"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793387" y="2781678"/>
              <a:ext cx="341319" cy="607697"/>
            </a:xfrm>
            <a:prstGeom prst="rect">
              <a:avLst/>
            </a:prstGeom>
          </p:spPr>
        </p:pic>
        <p:sp>
          <p:nvSpPr>
            <p:cNvPr id="213" name="모서리가 둥근 직사각형 212"/>
            <p:cNvSpPr/>
            <p:nvPr/>
          </p:nvSpPr>
          <p:spPr bwMode="auto">
            <a:xfrm>
              <a:off x="8431930" y="3344596"/>
              <a:ext cx="1064233" cy="389848"/>
            </a:xfrm>
            <a:prstGeom prst="roundRect">
              <a:avLst>
                <a:gd name="adj" fmla="val 0"/>
              </a:avLst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36000" rIns="36000" rtlCol="0" anchor="ctr"/>
            <a:lstStyle/>
            <a:p>
              <a:pPr algn="ctr" fontAlgn="auto" latinLnBrk="0">
                <a:spcBef>
                  <a:spcPts val="600"/>
                </a:spcBef>
                <a:spcAft>
                  <a:spcPts val="0"/>
                </a:spcAft>
              </a:pPr>
              <a:r>
                <a:rPr kumimoji="0" lang="ko-KR" altLang="en-US" sz="1050" kern="0" dirty="0" smtClean="0">
                  <a:solidFill>
                    <a:schemeClr val="tx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스마트폰청약</a:t>
              </a:r>
              <a:endParaRPr kumimoji="0" lang="en-US" altLang="ko-KR" sz="1050" kern="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214" name="그룹 213"/>
          <p:cNvGrpSpPr/>
          <p:nvPr/>
        </p:nvGrpSpPr>
        <p:grpSpPr>
          <a:xfrm>
            <a:off x="6199738" y="2849339"/>
            <a:ext cx="1064233" cy="1228448"/>
            <a:chOff x="7126493" y="3671344"/>
            <a:chExt cx="1064233" cy="1228448"/>
          </a:xfrm>
        </p:grpSpPr>
        <p:pic>
          <p:nvPicPr>
            <p:cNvPr id="215" name="그림 2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77597" y="3671344"/>
              <a:ext cx="962025" cy="847725"/>
            </a:xfrm>
            <a:prstGeom prst="rect">
              <a:avLst/>
            </a:prstGeom>
          </p:spPr>
        </p:pic>
        <p:sp>
          <p:nvSpPr>
            <p:cNvPr id="216" name="모서리가 둥근 직사각형 215"/>
            <p:cNvSpPr/>
            <p:nvPr/>
          </p:nvSpPr>
          <p:spPr bwMode="auto">
            <a:xfrm>
              <a:off x="7126493" y="4509944"/>
              <a:ext cx="1064233" cy="389848"/>
            </a:xfrm>
            <a:prstGeom prst="roundRect">
              <a:avLst>
                <a:gd name="adj" fmla="val 0"/>
              </a:avLst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36000" rIns="36000" rtlCol="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1050" kern="0" dirty="0" smtClean="0">
                  <a:solidFill>
                    <a:schemeClr val="tx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디지털 </a:t>
              </a:r>
              <a:r>
                <a:rPr lang="ko-KR" altLang="en-US" sz="1050" kern="0" dirty="0" smtClean="0">
                  <a:solidFill>
                    <a:schemeClr val="tx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서류</a:t>
              </a:r>
              <a:endParaRPr kumimoji="0" lang="en-US" altLang="ko-KR" sz="1050" kern="0" dirty="0" smtClean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ko-KR" altLang="en-US" sz="1050" kern="0" dirty="0" smtClean="0">
                  <a:solidFill>
                    <a:schemeClr val="tx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생성</a:t>
              </a:r>
              <a:endParaRPr kumimoji="0" lang="en-US" altLang="ko-KR" sz="1050" kern="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cxnSp>
        <p:nvCxnSpPr>
          <p:cNvPr id="217" name="구부러진 연결선 216"/>
          <p:cNvCxnSpPr>
            <a:stCxn id="206" idx="3"/>
            <a:endCxn id="215" idx="1"/>
          </p:cNvCxnSpPr>
          <p:nvPr/>
        </p:nvCxnSpPr>
        <p:spPr>
          <a:xfrm>
            <a:off x="5815028" y="2505461"/>
            <a:ext cx="435814" cy="767741"/>
          </a:xfrm>
          <a:prstGeom prst="curvedConnector3">
            <a:avLst/>
          </a:prstGeom>
          <a:ln>
            <a:solidFill>
              <a:srgbClr val="7F7F7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구부러진 연결선 217"/>
          <p:cNvCxnSpPr>
            <a:stCxn id="212" idx="3"/>
            <a:endCxn id="215" idx="1"/>
          </p:cNvCxnSpPr>
          <p:nvPr/>
        </p:nvCxnSpPr>
        <p:spPr>
          <a:xfrm flipV="1">
            <a:off x="5535943" y="3273202"/>
            <a:ext cx="714899" cy="959450"/>
          </a:xfrm>
          <a:prstGeom prst="curvedConnector3">
            <a:avLst/>
          </a:prstGeom>
          <a:ln>
            <a:solidFill>
              <a:srgbClr val="7F7F7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0" name="그림 2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928" y="2081245"/>
            <a:ext cx="861802" cy="861802"/>
          </a:xfrm>
          <a:prstGeom prst="rect">
            <a:avLst/>
          </a:prstGeom>
        </p:spPr>
      </p:pic>
      <p:pic>
        <p:nvPicPr>
          <p:cNvPr id="221" name="그림 2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377" y="2439127"/>
            <a:ext cx="604575" cy="562396"/>
          </a:xfrm>
          <a:prstGeom prst="rect">
            <a:avLst/>
          </a:prstGeom>
        </p:spPr>
      </p:pic>
      <p:sp>
        <p:nvSpPr>
          <p:cNvPr id="222" name="모서리가 둥근 직사각형 221"/>
          <p:cNvSpPr/>
          <p:nvPr/>
        </p:nvSpPr>
        <p:spPr bwMode="auto">
          <a:xfrm>
            <a:off x="6444438" y="2171436"/>
            <a:ext cx="1064233" cy="389848"/>
          </a:xfrm>
          <a:prstGeom prst="roundRect">
            <a:avLst>
              <a:gd name="adj" fmla="val 0"/>
            </a:avLst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36000" rIns="36000"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050" kern="0" dirty="0" smtClean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DB </a:t>
            </a:r>
            <a:r>
              <a:rPr kumimoji="0" lang="ko-KR" altLang="en-US" sz="1050" kern="0" dirty="0" smtClean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수록</a:t>
            </a:r>
            <a:endParaRPr kumimoji="0" lang="en-US" altLang="ko-KR" sz="1050" kern="0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223" name="구부러진 연결선 222"/>
          <p:cNvCxnSpPr>
            <a:stCxn id="215" idx="0"/>
            <a:endCxn id="220" idx="1"/>
          </p:cNvCxnSpPr>
          <p:nvPr/>
        </p:nvCxnSpPr>
        <p:spPr>
          <a:xfrm rot="5400000" flipH="1" flipV="1">
            <a:off x="6778295" y="2465707"/>
            <a:ext cx="337193" cy="430073"/>
          </a:xfrm>
          <a:prstGeom prst="curvedConnector2">
            <a:avLst/>
          </a:prstGeom>
          <a:ln>
            <a:solidFill>
              <a:srgbClr val="7F7F7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4" name="그림 2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9134" y="3468167"/>
            <a:ext cx="837981" cy="901811"/>
          </a:xfrm>
          <a:prstGeom prst="rect">
            <a:avLst/>
          </a:prstGeom>
        </p:spPr>
      </p:pic>
      <p:pic>
        <p:nvPicPr>
          <p:cNvPr id="225" name="그림 224"/>
          <p:cNvPicPr preferRelativeResize="0"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7566309" y="3751282"/>
            <a:ext cx="342000" cy="608400"/>
          </a:xfrm>
          <a:prstGeom prst="rect">
            <a:avLst/>
          </a:prstGeom>
        </p:spPr>
      </p:pic>
      <p:sp>
        <p:nvSpPr>
          <p:cNvPr id="226" name="모서리가 둥근 직사각형 225"/>
          <p:cNvSpPr/>
          <p:nvPr/>
        </p:nvSpPr>
        <p:spPr bwMode="auto">
          <a:xfrm>
            <a:off x="7436096" y="4385145"/>
            <a:ext cx="1116000" cy="389848"/>
          </a:xfrm>
          <a:prstGeom prst="roundRect">
            <a:avLst>
              <a:gd name="adj" fmla="val 0"/>
            </a:avLst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36000" rIns="36000"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1050" kern="0" dirty="0" smtClean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디지털서류 발송</a:t>
            </a:r>
            <a:endParaRPr kumimoji="0" lang="en-US" altLang="ko-KR" sz="1050" kern="0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050" kern="0" dirty="0" smtClean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0" lang="ko-KR" altLang="en-US" sz="1050" kern="0" dirty="0" smtClean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고객 다운로드</a:t>
            </a:r>
            <a:r>
              <a:rPr kumimoji="0" lang="en-US" altLang="ko-KR" sz="1050" kern="0" dirty="0" smtClean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kumimoji="0" lang="en-US" altLang="ko-KR" sz="1050" kern="0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227" name="구부러진 연결선 226"/>
          <p:cNvCxnSpPr>
            <a:stCxn id="221" idx="2"/>
            <a:endCxn id="225" idx="0"/>
          </p:cNvCxnSpPr>
          <p:nvPr/>
        </p:nvCxnSpPr>
        <p:spPr>
          <a:xfrm rot="5400000">
            <a:off x="7478108" y="3260724"/>
            <a:ext cx="749759" cy="231356"/>
          </a:xfrm>
          <a:prstGeom prst="curvedConnector3">
            <a:avLst>
              <a:gd name="adj1" fmla="val 50000"/>
            </a:avLst>
          </a:prstGeom>
          <a:ln>
            <a:solidFill>
              <a:srgbClr val="7F7F7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8" name="그룹 227"/>
          <p:cNvGrpSpPr/>
          <p:nvPr/>
        </p:nvGrpSpPr>
        <p:grpSpPr>
          <a:xfrm>
            <a:off x="392329" y="4927577"/>
            <a:ext cx="8323508" cy="1678275"/>
            <a:chOff x="392329" y="4434524"/>
            <a:chExt cx="8323508" cy="1678275"/>
          </a:xfrm>
        </p:grpSpPr>
        <p:sp>
          <p:nvSpPr>
            <p:cNvPr id="229" name="직사각형 228"/>
            <p:cNvSpPr/>
            <p:nvPr/>
          </p:nvSpPr>
          <p:spPr bwMode="auto">
            <a:xfrm>
              <a:off x="392329" y="4735409"/>
              <a:ext cx="8323508" cy="137739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rIns="90000" rtlCol="0" anchor="ctr"/>
            <a:lstStyle/>
            <a:p>
              <a:pPr algn="ctr" fontAlgn="auto" latinLnBrk="0">
                <a:spcBef>
                  <a:spcPts val="600"/>
                </a:spcBef>
                <a:spcAft>
                  <a:spcPts val="0"/>
                </a:spcAft>
              </a:pPr>
              <a:endParaRPr kumimoji="0" lang="ko-KR" altLang="en-US" sz="1200" kern="0" dirty="0" smtClean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30" name="모서리가 둥근 직사각형 229"/>
            <p:cNvSpPr/>
            <p:nvPr/>
          </p:nvSpPr>
          <p:spPr bwMode="auto">
            <a:xfrm>
              <a:off x="3077878" y="4434524"/>
              <a:ext cx="2952410" cy="48199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rIns="90000" rtlCol="0" anchor="ctr"/>
            <a:lstStyle/>
            <a:p>
              <a:pPr algn="ctr" fontAlgn="auto" latinLnBrk="0">
                <a:spcBef>
                  <a:spcPts val="600"/>
                </a:spcBef>
                <a:spcAft>
                  <a:spcPts val="0"/>
                </a:spcAft>
              </a:pPr>
              <a:endParaRPr kumimoji="0" lang="ko-KR" altLang="en-US" sz="1200" kern="0" dirty="0" smtClean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3931958" y="4533507"/>
              <a:ext cx="12442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b="1" dirty="0" smtClean="0">
                  <a:solidFill>
                    <a:schemeClr val="accent1">
                      <a:lumMod val="50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세부 개발내용</a:t>
              </a:r>
            </a:p>
          </p:txBody>
        </p:sp>
        <p:grpSp>
          <p:nvGrpSpPr>
            <p:cNvPr id="233" name="그룹 232"/>
            <p:cNvGrpSpPr/>
            <p:nvPr/>
          </p:nvGrpSpPr>
          <p:grpSpPr>
            <a:xfrm>
              <a:off x="546802" y="4977660"/>
              <a:ext cx="2556000" cy="1008380"/>
              <a:chOff x="831460" y="5107050"/>
              <a:chExt cx="2556000" cy="1008380"/>
            </a:xfrm>
          </p:grpSpPr>
          <p:sp>
            <p:nvSpPr>
              <p:cNvPr id="244" name="모서리가 둥근 직사각형 243"/>
              <p:cNvSpPr/>
              <p:nvPr/>
            </p:nvSpPr>
            <p:spPr bwMode="auto">
              <a:xfrm>
                <a:off x="831460" y="5286436"/>
                <a:ext cx="2556000" cy="828994"/>
              </a:xfrm>
              <a:prstGeom prst="round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90000" rIns="90000" rtlCol="0" anchor="ctr"/>
              <a:lstStyle/>
              <a:p>
                <a:pPr algn="ctr" fontAlgn="auto" latinLnBrk="0">
                  <a:spcBef>
                    <a:spcPts val="600"/>
                  </a:spcBef>
                  <a:spcAft>
                    <a:spcPts val="0"/>
                  </a:spcAft>
                </a:pPr>
                <a:endParaRPr kumimoji="0" lang="ko-KR" altLang="en-US" sz="1200" kern="0" dirty="0" smtClean="0">
                  <a:solidFill>
                    <a:sysClr val="windowText" lastClr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245" name="모서리가 둥근 직사각형 244"/>
              <p:cNvSpPr/>
              <p:nvPr/>
            </p:nvSpPr>
            <p:spPr bwMode="auto">
              <a:xfrm>
                <a:off x="1215250" y="5107050"/>
                <a:ext cx="1788420" cy="321204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90000" rIns="90000" rtlCol="0" anchor="ctr"/>
              <a:lstStyle/>
              <a:p>
                <a:pPr algn="ctr" fontAlgn="auto" latinLnBrk="0">
                  <a:spcBef>
                    <a:spcPts val="600"/>
                  </a:spcBef>
                  <a:spcAft>
                    <a:spcPts val="0"/>
                  </a:spcAft>
                </a:pPr>
                <a:endParaRPr kumimoji="0" lang="ko-KR" altLang="en-US" sz="1200" kern="0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246" name="TextBox 245"/>
              <p:cNvSpPr txBox="1"/>
              <p:nvPr/>
            </p:nvSpPr>
            <p:spPr>
              <a:xfrm>
                <a:off x="1180360" y="5126135"/>
                <a:ext cx="185820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1200" dirty="0" smtClean="0">
                    <a:solidFill>
                      <a:schemeClr val="tx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스마트폰 </a:t>
                </a:r>
                <a:r>
                  <a:rPr lang="ko-KR" altLang="en-US" sz="1200" dirty="0">
                    <a:solidFill>
                      <a:schemeClr val="tx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디지털서류 발송</a:t>
                </a:r>
              </a:p>
            </p:txBody>
          </p:sp>
          <p:sp>
            <p:nvSpPr>
              <p:cNvPr id="247" name="TextBox 246"/>
              <p:cNvSpPr txBox="1"/>
              <p:nvPr/>
            </p:nvSpPr>
            <p:spPr>
              <a:xfrm>
                <a:off x="885460" y="5481075"/>
                <a:ext cx="2448000" cy="553998"/>
              </a:xfrm>
              <a:prstGeom prst="rect">
                <a:avLst/>
              </a:prstGeom>
              <a:noFill/>
            </p:spPr>
            <p:txBody>
              <a:bodyPr wrap="square" lIns="36000" rIns="36000" rtlCol="0">
                <a:spAutoFit/>
              </a:bodyPr>
              <a:lstStyle/>
              <a:p>
                <a:pPr marL="171450" indent="-171450">
                  <a:lnSpc>
                    <a:spcPts val="18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ko-KR" altLang="en-US" sz="105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디지털서류 </a:t>
                </a:r>
                <a:r>
                  <a:rPr lang="ko-KR" altLang="en-US" sz="105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스마트폰 </a:t>
                </a:r>
                <a:r>
                  <a:rPr lang="ko-KR" altLang="en-US" sz="105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일괄발송</a:t>
                </a:r>
                <a:r>
                  <a:rPr lang="en-US" altLang="ko-KR" sz="105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/</a:t>
                </a:r>
                <a:r>
                  <a:rPr lang="ko-KR" altLang="en-US" sz="105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재발송</a:t>
                </a:r>
              </a:p>
              <a:p>
                <a:pPr marL="171450" indent="-171450">
                  <a:lnSpc>
                    <a:spcPts val="18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ko-KR" altLang="en-US" sz="105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알림톡을 활용한 고객편의성 제고</a:t>
                </a:r>
              </a:p>
            </p:txBody>
          </p:sp>
        </p:grpSp>
        <p:grpSp>
          <p:nvGrpSpPr>
            <p:cNvPr id="234" name="그룹 233"/>
            <p:cNvGrpSpPr/>
            <p:nvPr/>
          </p:nvGrpSpPr>
          <p:grpSpPr>
            <a:xfrm>
              <a:off x="3259655" y="4977660"/>
              <a:ext cx="2556000" cy="1008380"/>
              <a:chOff x="3808008" y="5107050"/>
              <a:chExt cx="2556000" cy="1008380"/>
            </a:xfrm>
          </p:grpSpPr>
          <p:sp>
            <p:nvSpPr>
              <p:cNvPr id="240" name="모서리가 둥근 직사각형 239"/>
              <p:cNvSpPr/>
              <p:nvPr/>
            </p:nvSpPr>
            <p:spPr bwMode="auto">
              <a:xfrm>
                <a:off x="3808008" y="5286436"/>
                <a:ext cx="2556000" cy="828994"/>
              </a:xfrm>
              <a:prstGeom prst="round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90000" rIns="90000" rtlCol="0" anchor="ctr"/>
              <a:lstStyle/>
              <a:p>
                <a:pPr algn="ctr" fontAlgn="auto" latinLnBrk="0">
                  <a:spcBef>
                    <a:spcPts val="600"/>
                  </a:spcBef>
                  <a:spcAft>
                    <a:spcPts val="0"/>
                  </a:spcAft>
                </a:pPr>
                <a:endParaRPr kumimoji="0" lang="ko-KR" altLang="en-US" sz="1200" kern="0" dirty="0" smtClean="0">
                  <a:solidFill>
                    <a:sysClr val="windowText" lastClr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241" name="모서리가 둥근 직사각형 240"/>
              <p:cNvSpPr/>
              <p:nvPr/>
            </p:nvSpPr>
            <p:spPr bwMode="auto">
              <a:xfrm>
                <a:off x="4191798" y="5107050"/>
                <a:ext cx="1788420" cy="321204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90000" rIns="90000" rtlCol="0" anchor="ctr"/>
              <a:lstStyle/>
              <a:p>
                <a:pPr algn="ctr" fontAlgn="auto" latinLnBrk="0">
                  <a:spcBef>
                    <a:spcPts val="600"/>
                  </a:spcBef>
                  <a:spcAft>
                    <a:spcPts val="0"/>
                  </a:spcAft>
                </a:pPr>
                <a:endParaRPr kumimoji="0" lang="ko-KR" altLang="en-US" sz="1200" kern="0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242" name="TextBox 241"/>
              <p:cNvSpPr txBox="1"/>
              <p:nvPr/>
            </p:nvSpPr>
            <p:spPr>
              <a:xfrm>
                <a:off x="4156908" y="5126135"/>
                <a:ext cx="185820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1200" dirty="0" smtClean="0">
                    <a:solidFill>
                      <a:schemeClr val="tx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스마트폰 </a:t>
                </a:r>
                <a:r>
                  <a:rPr lang="ko-KR" altLang="en-US" sz="1200" dirty="0">
                    <a:solidFill>
                      <a:schemeClr val="tx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변액적합성 진단</a:t>
                </a:r>
              </a:p>
            </p:txBody>
          </p:sp>
          <p:sp>
            <p:nvSpPr>
              <p:cNvPr id="243" name="TextBox 242"/>
              <p:cNvSpPr txBox="1"/>
              <p:nvPr/>
            </p:nvSpPr>
            <p:spPr>
              <a:xfrm>
                <a:off x="3862008" y="5481075"/>
                <a:ext cx="2448000" cy="553998"/>
              </a:xfrm>
              <a:prstGeom prst="rect">
                <a:avLst/>
              </a:prstGeom>
              <a:noFill/>
            </p:spPr>
            <p:txBody>
              <a:bodyPr wrap="square" lIns="36000" rIns="36000" rtlCol="0">
                <a:spAutoFit/>
              </a:bodyPr>
              <a:lstStyle/>
              <a:p>
                <a:pPr marL="171450" indent="-171450">
                  <a:lnSpc>
                    <a:spcPts val="18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ko-KR" altLang="en-US" sz="105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변액적합성진단결과 즉시 전달</a:t>
                </a:r>
              </a:p>
              <a:p>
                <a:pPr marL="171450" indent="-171450">
                  <a:lnSpc>
                    <a:spcPts val="18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ko-KR" altLang="en-US" sz="105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금소법 규제항목</a:t>
                </a:r>
                <a:r>
                  <a:rPr lang="en-US" altLang="ko-KR" sz="105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(</a:t>
                </a:r>
                <a:r>
                  <a:rPr lang="ko-KR" altLang="en-US" sz="105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적정성</a:t>
                </a:r>
                <a:r>
                  <a:rPr lang="en-US" altLang="ko-KR" sz="105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, </a:t>
                </a:r>
                <a:r>
                  <a:rPr lang="ko-KR" altLang="en-US" sz="105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적합성</a:t>
                </a:r>
                <a:r>
                  <a:rPr lang="en-US" altLang="ko-KR" sz="105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) </a:t>
                </a:r>
                <a:r>
                  <a:rPr lang="ko-KR" altLang="en-US" sz="105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대응</a:t>
                </a:r>
              </a:p>
            </p:txBody>
          </p:sp>
        </p:grpSp>
        <p:grpSp>
          <p:nvGrpSpPr>
            <p:cNvPr id="235" name="그룹 234"/>
            <p:cNvGrpSpPr/>
            <p:nvPr/>
          </p:nvGrpSpPr>
          <p:grpSpPr>
            <a:xfrm>
              <a:off x="5972508" y="4977660"/>
              <a:ext cx="2556000" cy="1008380"/>
              <a:chOff x="6783360" y="5107050"/>
              <a:chExt cx="2556000" cy="1008380"/>
            </a:xfrm>
          </p:grpSpPr>
          <p:sp>
            <p:nvSpPr>
              <p:cNvPr id="236" name="모서리가 둥근 직사각형 235"/>
              <p:cNvSpPr/>
              <p:nvPr/>
            </p:nvSpPr>
            <p:spPr bwMode="auto">
              <a:xfrm>
                <a:off x="6783360" y="5286436"/>
                <a:ext cx="2556000" cy="828994"/>
              </a:xfrm>
              <a:prstGeom prst="round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90000" rIns="90000" rtlCol="0" anchor="ctr"/>
              <a:lstStyle/>
              <a:p>
                <a:pPr algn="ctr" fontAlgn="auto" latinLnBrk="0">
                  <a:spcBef>
                    <a:spcPts val="600"/>
                  </a:spcBef>
                  <a:spcAft>
                    <a:spcPts val="0"/>
                  </a:spcAft>
                </a:pPr>
                <a:endParaRPr kumimoji="0" lang="ko-KR" altLang="en-US" sz="1200" kern="0" dirty="0" smtClean="0">
                  <a:solidFill>
                    <a:sysClr val="windowText" lastClr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237" name="모서리가 둥근 직사각형 236"/>
              <p:cNvSpPr/>
              <p:nvPr/>
            </p:nvSpPr>
            <p:spPr bwMode="auto">
              <a:xfrm>
                <a:off x="7167150" y="5107050"/>
                <a:ext cx="1788420" cy="321204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90000" rIns="90000" rtlCol="0" anchor="ctr"/>
              <a:lstStyle/>
              <a:p>
                <a:pPr algn="ctr" fontAlgn="auto" latinLnBrk="0">
                  <a:spcBef>
                    <a:spcPts val="600"/>
                  </a:spcBef>
                  <a:spcAft>
                    <a:spcPts val="0"/>
                  </a:spcAft>
                </a:pPr>
                <a:endParaRPr kumimoji="0" lang="ko-KR" altLang="en-US" sz="1200" kern="0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238" name="TextBox 237"/>
              <p:cNvSpPr txBox="1"/>
              <p:nvPr/>
            </p:nvSpPr>
            <p:spPr>
              <a:xfrm>
                <a:off x="7276530" y="5126135"/>
                <a:ext cx="15696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1200" dirty="0">
                    <a:solidFill>
                      <a:schemeClr val="tx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발송이력 스마트 관리</a:t>
                </a:r>
              </a:p>
            </p:txBody>
          </p:sp>
          <p:sp>
            <p:nvSpPr>
              <p:cNvPr id="239" name="TextBox 238"/>
              <p:cNvSpPr txBox="1"/>
              <p:nvPr/>
            </p:nvSpPr>
            <p:spPr>
              <a:xfrm>
                <a:off x="6837360" y="5481075"/>
                <a:ext cx="2448000" cy="553998"/>
              </a:xfrm>
              <a:prstGeom prst="rect">
                <a:avLst/>
              </a:prstGeom>
              <a:noFill/>
            </p:spPr>
            <p:txBody>
              <a:bodyPr wrap="square" lIns="36000" rIns="36000" rtlCol="0">
                <a:spAutoFit/>
              </a:bodyPr>
              <a:lstStyle/>
              <a:p>
                <a:pPr marL="171450" indent="-171450">
                  <a:lnSpc>
                    <a:spcPts val="18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ko-KR" altLang="en-US" sz="105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완전판매 입증자료 디지털 </a:t>
                </a:r>
                <a:r>
                  <a:rPr lang="en-US" altLang="ko-KR" sz="105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DB</a:t>
                </a:r>
                <a:r>
                  <a:rPr lang="ko-KR" altLang="en-US" sz="105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化</a:t>
                </a:r>
              </a:p>
              <a:p>
                <a:pPr marL="171450" indent="-171450">
                  <a:lnSpc>
                    <a:spcPts val="18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ko-KR" altLang="en-US" sz="105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불판 리스크 방지 및 계약해지권 방어</a:t>
                </a:r>
              </a:p>
            </p:txBody>
          </p:sp>
        </p:grpSp>
      </p:grpSp>
      <p:pic>
        <p:nvPicPr>
          <p:cNvPr id="248" name="그림 24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284" y="3002679"/>
            <a:ext cx="887633" cy="88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2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기대효과</a:t>
            </a:r>
            <a:endParaRPr lang="ko-KR" alt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85337" y="1001087"/>
            <a:ext cx="8573326" cy="4978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89208" tIns="44604" rIns="89208" bIns="44604">
            <a:spAutoFit/>
          </a:bodyPr>
          <a:lstStyle/>
          <a:p>
            <a:pPr lvl="0" defTabSz="890420" latinLnBrk="0">
              <a:spcBef>
                <a:spcPts val="300"/>
              </a:spcBef>
              <a:spcAft>
                <a:spcPts val="0"/>
              </a:spcAft>
              <a:defRPr/>
            </a:pPr>
            <a:r>
              <a:rPr lang="ko-KR" altLang="en-US" sz="12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감독당국 규제 준수를 통하여 불완전판매 리스크를 방지하고</a:t>
            </a:r>
            <a:r>
              <a:rPr lang="en-US" altLang="ko-KR" sz="12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디지털 혁신 지원을 통해 포스트 코로나 시대에 회사의 경쟁력을 </a:t>
            </a:r>
            <a:endParaRPr lang="en-US" altLang="ko-KR" sz="1200" dirty="0" smtClean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 defTabSz="890420" latinLnBrk="0">
              <a:spcBef>
                <a:spcPts val="300"/>
              </a:spcBef>
              <a:spcAft>
                <a:spcPts val="0"/>
              </a:spcAft>
              <a:defRPr/>
            </a:pPr>
            <a:r>
              <a:rPr lang="ko-KR" altLang="en-US" sz="12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제고하며</a:t>
            </a:r>
            <a:r>
              <a:rPr lang="en-US" altLang="ko-KR" sz="12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업무 효율성 제고를 통해 컨설턴트의 리텐션 강화를 추진하고자 함 </a:t>
            </a:r>
          </a:p>
        </p:txBody>
      </p:sp>
      <p:grpSp>
        <p:nvGrpSpPr>
          <p:cNvPr id="16" name="그룹 15"/>
          <p:cNvGrpSpPr/>
          <p:nvPr/>
        </p:nvGrpSpPr>
        <p:grpSpPr>
          <a:xfrm>
            <a:off x="416719" y="1642466"/>
            <a:ext cx="8371451" cy="1169049"/>
            <a:chOff x="416719" y="2162420"/>
            <a:chExt cx="8371451" cy="1169049"/>
          </a:xfrm>
        </p:grpSpPr>
        <p:sp>
          <p:nvSpPr>
            <p:cNvPr id="52" name="모서리가 둥근 직사각형 51"/>
            <p:cNvSpPr/>
            <p:nvPr/>
          </p:nvSpPr>
          <p:spPr bwMode="auto">
            <a:xfrm>
              <a:off x="416719" y="2293224"/>
              <a:ext cx="2952000" cy="828000"/>
            </a:xfrm>
            <a:prstGeom prst="roundRect">
              <a:avLst>
                <a:gd name="adj" fmla="val 50000"/>
              </a:avLst>
            </a:prstGeom>
            <a:solidFill>
              <a:srgbClr val="002060">
                <a:alpha val="20000"/>
              </a:srgbClr>
            </a:solidFill>
            <a:ln w="9525" algn="ctr">
              <a:solidFill>
                <a:srgbClr val="7F7F7F">
                  <a:alpha val="10196"/>
                </a:srgbClr>
              </a:solidFill>
              <a:miter lim="800000"/>
              <a:headEnd/>
              <a:tailEnd/>
            </a:ln>
            <a:effectLst/>
          </p:spPr>
          <p:txBody>
            <a:bodyPr lIns="90000" rIns="90000" rtlCol="0" anchor="ctr"/>
            <a:lstStyle/>
            <a:p>
              <a:pPr algn="ctr" fontAlgn="auto" latinLnBrk="0">
                <a:spcBef>
                  <a:spcPts val="600"/>
                </a:spcBef>
                <a:spcAft>
                  <a:spcPts val="0"/>
                </a:spcAft>
              </a:pPr>
              <a:endParaRPr kumimoji="0" lang="ko-KR" altLang="en-US" sz="1050" kern="0" dirty="0" smtClean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53" name="모서리가 둥근 직사각형 52"/>
            <p:cNvSpPr/>
            <p:nvPr/>
          </p:nvSpPr>
          <p:spPr bwMode="auto">
            <a:xfrm>
              <a:off x="5750747" y="2293224"/>
              <a:ext cx="2952000" cy="828000"/>
            </a:xfrm>
            <a:prstGeom prst="roundRect">
              <a:avLst>
                <a:gd name="adj" fmla="val 50000"/>
              </a:avLst>
            </a:prstGeom>
            <a:solidFill>
              <a:srgbClr val="002060">
                <a:alpha val="20000"/>
              </a:srgbClr>
            </a:solidFill>
            <a:ln w="9525" algn="ctr">
              <a:solidFill>
                <a:srgbClr val="7F7F7F">
                  <a:alpha val="10196"/>
                </a:srgbClr>
              </a:solidFill>
              <a:miter lim="800000"/>
              <a:headEnd/>
              <a:tailEnd/>
            </a:ln>
            <a:effectLst/>
          </p:spPr>
          <p:txBody>
            <a:bodyPr lIns="90000" rIns="90000" rtlCol="0" anchor="ctr"/>
            <a:lstStyle/>
            <a:p>
              <a:pPr algn="ctr" fontAlgn="auto" latinLnBrk="0">
                <a:spcBef>
                  <a:spcPts val="600"/>
                </a:spcBef>
                <a:spcAft>
                  <a:spcPts val="0"/>
                </a:spcAft>
              </a:pPr>
              <a:endParaRPr kumimoji="0" lang="ko-KR" altLang="en-US" sz="1050" kern="0" dirty="0" smtClean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54" name="모서리가 둥근 직사각형 53"/>
            <p:cNvSpPr/>
            <p:nvPr/>
          </p:nvSpPr>
          <p:spPr bwMode="auto">
            <a:xfrm>
              <a:off x="3083733" y="2293224"/>
              <a:ext cx="2952000" cy="828000"/>
            </a:xfrm>
            <a:prstGeom prst="roundRect">
              <a:avLst>
                <a:gd name="adj" fmla="val 50000"/>
              </a:avLst>
            </a:prstGeom>
            <a:solidFill>
              <a:srgbClr val="002060">
                <a:alpha val="20000"/>
              </a:srgbClr>
            </a:solidFill>
            <a:ln w="9525" algn="ctr">
              <a:solidFill>
                <a:srgbClr val="7F7F7F">
                  <a:alpha val="10196"/>
                </a:srgbClr>
              </a:solidFill>
              <a:miter lim="800000"/>
              <a:headEnd/>
              <a:tailEnd/>
            </a:ln>
            <a:effectLst/>
          </p:spPr>
          <p:txBody>
            <a:bodyPr lIns="90000" rIns="90000" rtlCol="0" anchor="ctr"/>
            <a:lstStyle/>
            <a:p>
              <a:pPr algn="ctr" fontAlgn="auto" latinLnBrk="0">
                <a:spcBef>
                  <a:spcPts val="600"/>
                </a:spcBef>
                <a:spcAft>
                  <a:spcPts val="0"/>
                </a:spcAft>
              </a:pPr>
              <a:endParaRPr kumimoji="0" lang="ko-KR" altLang="en-US" sz="1050" kern="0" dirty="0" smtClean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55" name="모서리가 둥근 직사각형 54"/>
            <p:cNvSpPr/>
            <p:nvPr/>
          </p:nvSpPr>
          <p:spPr bwMode="auto">
            <a:xfrm>
              <a:off x="1223449" y="2192747"/>
              <a:ext cx="1338541" cy="2471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rIns="90000" rtlCol="0" anchor="ctr"/>
            <a:lstStyle/>
            <a:p>
              <a:pPr algn="ctr" fontAlgn="auto" latinLnBrk="0">
                <a:spcBef>
                  <a:spcPts val="600"/>
                </a:spcBef>
                <a:spcAft>
                  <a:spcPts val="0"/>
                </a:spcAft>
              </a:pPr>
              <a:endParaRPr kumimoji="0" lang="ko-KR" altLang="en-US" sz="1050" kern="0" dirty="0" smtClean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56" name="모서리가 둥근 직사각형 55"/>
            <p:cNvSpPr/>
            <p:nvPr/>
          </p:nvSpPr>
          <p:spPr bwMode="auto">
            <a:xfrm>
              <a:off x="3890463" y="2192747"/>
              <a:ext cx="1338541" cy="2471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rIns="90000" rtlCol="0" anchor="ctr"/>
            <a:lstStyle/>
            <a:p>
              <a:pPr algn="ctr" fontAlgn="auto" latinLnBrk="0">
                <a:spcBef>
                  <a:spcPts val="600"/>
                </a:spcBef>
                <a:spcAft>
                  <a:spcPts val="0"/>
                </a:spcAft>
              </a:pPr>
              <a:endParaRPr kumimoji="0" lang="ko-KR" altLang="en-US" sz="1050" kern="0" dirty="0" smtClean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57" name="모서리가 둥근 직사각형 56"/>
            <p:cNvSpPr/>
            <p:nvPr/>
          </p:nvSpPr>
          <p:spPr bwMode="auto">
            <a:xfrm>
              <a:off x="6557477" y="2192747"/>
              <a:ext cx="1338541" cy="2471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rIns="90000" rtlCol="0" anchor="ctr"/>
            <a:lstStyle/>
            <a:p>
              <a:pPr algn="ctr" fontAlgn="auto" latinLnBrk="0">
                <a:spcBef>
                  <a:spcPts val="600"/>
                </a:spcBef>
                <a:spcAft>
                  <a:spcPts val="0"/>
                </a:spcAft>
              </a:pPr>
              <a:endParaRPr kumimoji="0" lang="ko-KR" altLang="en-US" sz="1050" kern="0" dirty="0" smtClean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667337" y="2162420"/>
              <a:ext cx="4507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고객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201302" y="2162420"/>
              <a:ext cx="71686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컨설턴트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735267" y="2166267"/>
              <a:ext cx="104067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사용자</a:t>
              </a:r>
              <a:r>
                <a:rPr lang="en-US" altLang="ko-KR" sz="105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(</a:t>
              </a:r>
              <a:r>
                <a:rPr lang="ko-KR" altLang="en-US" sz="105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편의성</a:t>
              </a:r>
              <a:r>
                <a:rPr lang="en-US" altLang="ko-KR" sz="105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)</a:t>
              </a:r>
              <a:endParaRPr lang="ko-KR" altLang="en-US" sz="1050" b="1" dirty="0" smtClean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92697" y="2546639"/>
              <a:ext cx="2520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ts val="1800"/>
                </a:lnSpc>
                <a:spcBef>
                  <a:spcPts val="0"/>
                </a:spcBef>
                <a:buFont typeface="Wingdings" panose="05000000000000000000" pitchFamily="2" charset="2"/>
                <a:buChar char="§"/>
              </a:pPr>
              <a:r>
                <a:rPr lang="ko-KR" altLang="en-US" sz="105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언제</a:t>
              </a:r>
              <a:r>
                <a:rPr lang="en-US" altLang="ko-KR" sz="105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/</a:t>
              </a:r>
              <a:r>
                <a:rPr lang="ko-KR" altLang="en-US" sz="105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어디서나 </a:t>
              </a:r>
              <a:r>
                <a:rPr lang="en-US" altLang="ko-KR" sz="105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Smart</a:t>
              </a:r>
              <a:r>
                <a:rPr lang="ko-KR" altLang="en-US" sz="105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한 청약</a:t>
              </a:r>
              <a:endParaRPr lang="en-US" altLang="ko-KR" sz="1050" dirty="0" smtClean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marL="171450" indent="-171450">
                <a:lnSpc>
                  <a:spcPts val="1800"/>
                </a:lnSpc>
                <a:spcBef>
                  <a:spcPts val="0"/>
                </a:spcBef>
                <a:buFont typeface="Wingdings" panose="05000000000000000000" pitchFamily="2" charset="2"/>
                <a:buChar char="§"/>
              </a:pPr>
              <a:r>
                <a:rPr lang="ko-KR" altLang="en-US" sz="105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간편인증 및 전자서명으로 안전한 청약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317733" y="2546639"/>
              <a:ext cx="248400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ts val="1800"/>
                </a:lnSpc>
                <a:spcBef>
                  <a:spcPts val="0"/>
                </a:spcBef>
                <a:buFont typeface="Wingdings" panose="05000000000000000000" pitchFamily="2" charset="2"/>
                <a:buChar char="§"/>
              </a:pPr>
              <a:r>
                <a:rPr lang="ko-KR" altLang="en-US" sz="105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즉시성 있는 영업활동 지원</a:t>
              </a:r>
              <a:endParaRPr lang="en-US" altLang="ko-KR" sz="1050" dirty="0" smtClean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marL="171450" indent="-171450">
                <a:lnSpc>
                  <a:spcPts val="1800"/>
                </a:lnSpc>
                <a:spcBef>
                  <a:spcPts val="0"/>
                </a:spcBef>
                <a:buFont typeface="Wingdings" panose="05000000000000000000" pitchFamily="2" charset="2"/>
                <a:buChar char="§"/>
              </a:pPr>
              <a:r>
                <a:rPr lang="ko-KR" altLang="en-US" sz="105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스마트폰청약지원으로 영업생산성 향상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980170" y="2546639"/>
              <a:ext cx="2808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ts val="1800"/>
                </a:lnSpc>
                <a:spcBef>
                  <a:spcPts val="0"/>
                </a:spcBef>
                <a:buFont typeface="Wingdings" panose="05000000000000000000" pitchFamily="2" charset="2"/>
                <a:buChar char="§"/>
              </a:pPr>
              <a:r>
                <a:rPr lang="ko-KR" altLang="en-US" sz="105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한눈에 들어오고 사용하기 쉬운 서비스</a:t>
              </a:r>
              <a:endParaRPr lang="en-US" altLang="ko-KR" sz="1050" dirty="0" smtClean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marL="171450" indent="-171450">
                <a:lnSpc>
                  <a:spcPts val="1800"/>
                </a:lnSpc>
                <a:spcBef>
                  <a:spcPts val="0"/>
                </a:spcBef>
                <a:buFont typeface="Wingdings" panose="05000000000000000000" pitchFamily="2" charset="2"/>
                <a:buChar char="§"/>
              </a:pPr>
              <a:r>
                <a:rPr lang="ko-KR" altLang="en-US" sz="105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유연한 </a:t>
              </a:r>
              <a:r>
                <a:rPr lang="en-US" altLang="ko-KR" sz="105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UI </a:t>
              </a:r>
              <a:r>
                <a:rPr lang="ko-KR" altLang="en-US" sz="105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지원으로 탁월한 편의성 제공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966379" y="2353281"/>
              <a:ext cx="51969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+</a:t>
              </a:r>
              <a:endParaRPr lang="ko-KR" altLang="en-US" sz="40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633393" y="2353281"/>
              <a:ext cx="51969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+</a:t>
              </a:r>
              <a:endParaRPr lang="ko-KR" altLang="en-US" sz="40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285337" y="2774084"/>
            <a:ext cx="8573326" cy="2052582"/>
            <a:chOff x="285337" y="2734572"/>
            <a:chExt cx="8573326" cy="2052582"/>
          </a:xfrm>
        </p:grpSpPr>
        <p:sp>
          <p:nvSpPr>
            <p:cNvPr id="4" name="직사각형 3"/>
            <p:cNvSpPr/>
            <p:nvPr/>
          </p:nvSpPr>
          <p:spPr>
            <a:xfrm>
              <a:off x="285337" y="2734572"/>
              <a:ext cx="8573326" cy="2052582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324000" rIns="108000" bIns="108000" rtlCol="0" anchor="t" anchorCtr="0"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ko-KR" sz="1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66" name="타원 65"/>
            <p:cNvSpPr>
              <a:spLocks noChangeAspect="1"/>
            </p:cNvSpPr>
            <p:nvPr/>
          </p:nvSpPr>
          <p:spPr bwMode="auto">
            <a:xfrm>
              <a:off x="4122001" y="2922281"/>
              <a:ext cx="900000" cy="900000"/>
            </a:xfrm>
            <a:prstGeom prst="ellipse">
              <a:avLst/>
            </a:prstGeom>
            <a:solidFill>
              <a:schemeClr val="bg1"/>
            </a:solidFill>
            <a:ln w="101600" algn="ctr">
              <a:solidFill>
                <a:schemeClr val="accent5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  <p:txBody>
            <a:bodyPr lIns="0" tIns="0" rIns="0" bIns="0" rtlCol="0" anchor="ctr"/>
            <a:lstStyle/>
            <a:p>
              <a:pPr algn="ctr" fontAlgn="auto" latinLnBrk="0">
                <a:spcBef>
                  <a:spcPts val="600"/>
                </a:spcBef>
                <a:spcAft>
                  <a:spcPts val="0"/>
                </a:spcAft>
              </a:pPr>
              <a:endParaRPr kumimoji="0" lang="ko-KR" altLang="en-US" sz="1600" kern="0" dirty="0" smtClean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319528" y="3156838"/>
              <a:ext cx="504946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ko-KR" altLang="en-US" sz="1400" b="1" dirty="0" smtClean="0">
                  <a:solidFill>
                    <a:schemeClr val="tx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리텐션</a:t>
              </a:r>
              <a:endParaRPr lang="en-US" altLang="ko-KR" sz="1400" b="1" dirty="0" smtClean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>
                <a:spcBef>
                  <a:spcPts val="0"/>
                </a:spcBef>
              </a:pPr>
              <a:r>
                <a:rPr lang="ko-KR" altLang="en-US" sz="1400" b="1" dirty="0" smtClean="0">
                  <a:solidFill>
                    <a:schemeClr val="tx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강화</a:t>
              </a:r>
              <a:endParaRPr lang="en-US" altLang="ko-KR" sz="1400" b="1" dirty="0" smtClean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68" name="타원 67"/>
            <p:cNvSpPr>
              <a:spLocks noChangeAspect="1"/>
            </p:cNvSpPr>
            <p:nvPr/>
          </p:nvSpPr>
          <p:spPr bwMode="auto">
            <a:xfrm>
              <a:off x="3623200" y="3731772"/>
              <a:ext cx="900000" cy="900000"/>
            </a:xfrm>
            <a:prstGeom prst="ellipse">
              <a:avLst/>
            </a:prstGeom>
            <a:solidFill>
              <a:schemeClr val="bg1"/>
            </a:solidFill>
            <a:ln w="101600" algn="ctr">
              <a:solidFill>
                <a:schemeClr val="accent5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  <p:txBody>
            <a:bodyPr lIns="0" tIns="0" rIns="0" bIns="0" rtlCol="0" anchor="ctr"/>
            <a:lstStyle/>
            <a:p>
              <a:pPr algn="ctr" fontAlgn="auto" latinLnBrk="0">
                <a:spcBef>
                  <a:spcPts val="600"/>
                </a:spcBef>
                <a:spcAft>
                  <a:spcPts val="0"/>
                </a:spcAft>
              </a:pPr>
              <a:endParaRPr kumimoji="0" lang="ko-KR" altLang="en-US" sz="1600" kern="0" dirty="0" smtClean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820727" y="3966329"/>
              <a:ext cx="504946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ko-KR" altLang="en-US" sz="1400" b="1" dirty="0" smtClean="0">
                  <a:solidFill>
                    <a:schemeClr val="tx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리스크</a:t>
              </a:r>
              <a:endParaRPr lang="en-US" altLang="ko-KR" sz="1400" b="1" dirty="0" smtClean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>
                <a:spcBef>
                  <a:spcPts val="0"/>
                </a:spcBef>
              </a:pPr>
              <a:r>
                <a:rPr lang="ko-KR" altLang="en-US" sz="1400" b="1" dirty="0" smtClean="0">
                  <a:solidFill>
                    <a:schemeClr val="tx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방지</a:t>
              </a:r>
              <a:endParaRPr lang="en-US" altLang="ko-KR" sz="1400" b="1" dirty="0" smtClean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70" name="타원 69"/>
            <p:cNvSpPr>
              <a:spLocks noChangeAspect="1"/>
            </p:cNvSpPr>
            <p:nvPr/>
          </p:nvSpPr>
          <p:spPr bwMode="auto">
            <a:xfrm>
              <a:off x="4620801" y="3731772"/>
              <a:ext cx="900000" cy="900000"/>
            </a:xfrm>
            <a:prstGeom prst="ellipse">
              <a:avLst/>
            </a:prstGeom>
            <a:solidFill>
              <a:schemeClr val="bg1"/>
            </a:solidFill>
            <a:ln w="101600" algn="ctr">
              <a:solidFill>
                <a:schemeClr val="accent5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  <p:txBody>
            <a:bodyPr lIns="0" tIns="0" rIns="0" bIns="0" rtlCol="0" anchor="ctr"/>
            <a:lstStyle/>
            <a:p>
              <a:pPr algn="ctr" fontAlgn="auto" latinLnBrk="0">
                <a:spcBef>
                  <a:spcPts val="600"/>
                </a:spcBef>
                <a:spcAft>
                  <a:spcPts val="0"/>
                </a:spcAft>
              </a:pPr>
              <a:endParaRPr kumimoji="0" lang="ko-KR" altLang="en-US" sz="1600" kern="0" dirty="0" smtClean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818328" y="3966329"/>
              <a:ext cx="504946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ko-KR" altLang="en-US" sz="1400" b="1" dirty="0" smtClean="0">
                  <a:solidFill>
                    <a:schemeClr val="tx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경쟁력</a:t>
              </a:r>
              <a:endParaRPr lang="en-US" altLang="ko-KR" sz="1400" b="1" dirty="0" smtClean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>
                <a:spcBef>
                  <a:spcPts val="0"/>
                </a:spcBef>
              </a:pPr>
              <a:r>
                <a:rPr lang="ko-KR" altLang="en-US" sz="1400" b="1" dirty="0" smtClean="0">
                  <a:solidFill>
                    <a:schemeClr val="tx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제고</a:t>
              </a:r>
              <a:endParaRPr lang="en-US" altLang="ko-KR" sz="1400" b="1" dirty="0" smtClean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219528" y="3129907"/>
              <a:ext cx="3167218" cy="4847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1450" indent="-171450">
                <a:lnSpc>
                  <a:spcPct val="150000"/>
                </a:lnSpc>
                <a:spcBef>
                  <a:spcPts val="0"/>
                </a:spcBef>
                <a:buFont typeface="Wingdings" panose="05000000000000000000" pitchFamily="2" charset="2"/>
                <a:buChar char="§"/>
              </a:pPr>
              <a:r>
                <a:rPr lang="ko-KR" altLang="en-US" sz="105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컨설턴트의 시간적 제약 해소를 통한 영업활동 지원</a:t>
              </a:r>
              <a:endPara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marL="171450" indent="-171450">
                <a:lnSpc>
                  <a:spcPct val="150000"/>
                </a:lnSpc>
                <a:spcBef>
                  <a:spcPts val="0"/>
                </a:spcBef>
                <a:buFont typeface="Wingdings" panose="05000000000000000000" pitchFamily="2" charset="2"/>
                <a:buChar char="§"/>
              </a:pPr>
              <a:r>
                <a:rPr lang="ko-KR" altLang="en-US" sz="105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비대면</a:t>
              </a:r>
              <a:r>
                <a:rPr lang="en-US" altLang="ko-KR" sz="105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(Untact)</a:t>
              </a:r>
              <a:r>
                <a:rPr lang="ko-KR" altLang="en-US" sz="105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ko-KR" altLang="en-US" sz="105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청약 서비스 제공</a:t>
              </a:r>
              <a:endParaRPr lang="en-US" altLang="ko-KR" sz="1050" dirty="0" smtClean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636692" y="3939398"/>
              <a:ext cx="2988000" cy="7271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1450" indent="-171450">
                <a:lnSpc>
                  <a:spcPct val="150000"/>
                </a:lnSpc>
                <a:spcBef>
                  <a:spcPts val="0"/>
                </a:spcBef>
                <a:buFont typeface="Wingdings" panose="05000000000000000000" pitchFamily="2" charset="2"/>
                <a:buChar char="§"/>
              </a:pPr>
              <a:r>
                <a:rPr lang="ko-KR" altLang="en-US" sz="105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스마트폰 인증</a:t>
              </a:r>
              <a:r>
                <a:rPr lang="en-US" altLang="ko-KR" sz="105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05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전자서명을 통한 보안성</a:t>
              </a:r>
              <a:r>
                <a:rPr lang="en-US" altLang="ko-KR" sz="105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/</a:t>
              </a:r>
              <a:r>
                <a:rPr lang="ko-KR" altLang="en-US" sz="105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안전성 강화</a:t>
              </a:r>
              <a:endParaRPr lang="en-US" altLang="ko-KR" sz="1050" dirty="0" smtClean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marL="171450" indent="-171450">
                <a:lnSpc>
                  <a:spcPct val="150000"/>
                </a:lnSpc>
                <a:spcBef>
                  <a:spcPts val="0"/>
                </a:spcBef>
                <a:buFont typeface="Wingdings" panose="05000000000000000000" pitchFamily="2" charset="2"/>
                <a:buChar char="§"/>
              </a:pPr>
              <a:r>
                <a:rPr lang="ko-KR" altLang="en-US" sz="105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친근한 화면으로 고객 만족도 및 신뢰도 제고</a:t>
              </a:r>
              <a:endParaRPr lang="en-US" altLang="ko-KR" sz="1050" dirty="0" smtClean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920811" y="3818211"/>
              <a:ext cx="2565717" cy="7271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1450" indent="-171450">
                <a:lnSpc>
                  <a:spcPct val="150000"/>
                </a:lnSpc>
                <a:spcBef>
                  <a:spcPts val="0"/>
                </a:spcBef>
                <a:buFont typeface="Wingdings" panose="05000000000000000000" pitchFamily="2" charset="2"/>
                <a:buChar char="§"/>
              </a:pPr>
              <a:r>
                <a:rPr lang="ko-KR" altLang="en-US" sz="105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포스트 코로나 시대 </a:t>
              </a:r>
              <a:r>
                <a:rPr lang="en-US" altLang="ko-KR" sz="105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Untact</a:t>
              </a:r>
              <a:r>
                <a:rPr lang="ko-KR" altLang="en-US" sz="105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ko-KR" altLang="en-US" sz="105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고객요구 </a:t>
              </a:r>
              <a:r>
                <a:rPr lang="ko-KR" altLang="en-US" sz="105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충족</a:t>
              </a:r>
              <a:endPara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marL="171450" indent="-171450">
                <a:lnSpc>
                  <a:spcPct val="150000"/>
                </a:lnSpc>
                <a:spcBef>
                  <a:spcPts val="0"/>
                </a:spcBef>
                <a:buFont typeface="Wingdings" panose="05000000000000000000" pitchFamily="2" charset="2"/>
                <a:buChar char="§"/>
              </a:pPr>
              <a:r>
                <a:rPr lang="ko-KR" altLang="en-US" sz="105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금소법</a:t>
              </a:r>
              <a:r>
                <a:rPr lang="en-US" altLang="ko-KR" sz="105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ko-KR" altLang="en-US" sz="105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대응을 위한 완전판매 입증자료 </a:t>
              </a:r>
              <a:endParaRPr lang="en-US" altLang="ko-KR" sz="1050" dirty="0" smtClean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>
                <a:lnSpc>
                  <a:spcPct val="150000"/>
                </a:lnSpc>
                <a:spcBef>
                  <a:spcPts val="0"/>
                </a:spcBef>
              </a:pPr>
              <a:r>
                <a:rPr lang="en-US" altLang="ko-KR" sz="105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en-US" altLang="ko-KR" sz="105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  </a:t>
              </a:r>
              <a:r>
                <a:rPr lang="ko-KR" altLang="en-US" sz="105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디지털化로 리스크 햇지</a:t>
              </a:r>
              <a:endParaRPr lang="en-US" altLang="ko-KR" sz="1050" dirty="0" smtClean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260721" y="4999480"/>
            <a:ext cx="8597941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 smtClean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「스마트폰청약 </a:t>
            </a:r>
            <a:r>
              <a:rPr lang="ko-KR" altLang="en-US" sz="1100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시스템 」과 </a:t>
            </a:r>
            <a:r>
              <a:rPr lang="ko-KR" altLang="en-US" sz="1100" dirty="0" smtClean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「스마트폰 </a:t>
            </a:r>
            <a:r>
              <a:rPr lang="ko-KR" altLang="en-US" sz="1100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고객제안내 시스템 」 </a:t>
            </a:r>
            <a:r>
              <a:rPr lang="ko-KR" altLang="en-US" sz="1100" dirty="0" smtClean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구축으로</a:t>
            </a:r>
            <a:endParaRPr lang="en-US" altLang="ko-KR" sz="1100" dirty="0" smtClean="0">
              <a:solidFill>
                <a:srgbClr val="00206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77" name="표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564159"/>
              </p:ext>
            </p:extLst>
          </p:nvPr>
        </p:nvGraphicFramePr>
        <p:xfrm>
          <a:off x="285337" y="5360925"/>
          <a:ext cx="8573325" cy="1314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678">
                  <a:extLst>
                    <a:ext uri="{9D8B030D-6E8A-4147-A177-3AD203B41FA5}">
                      <a16:colId xmlns:a16="http://schemas.microsoft.com/office/drawing/2014/main" val="2643524690"/>
                    </a:ext>
                  </a:extLst>
                </a:gridCol>
                <a:gridCol w="8004647">
                  <a:extLst>
                    <a:ext uri="{9D8B030D-6E8A-4147-A177-3AD203B41FA5}">
                      <a16:colId xmlns:a16="http://schemas.microsoft.com/office/drawing/2014/main" val="105475064"/>
                    </a:ext>
                  </a:extLst>
                </a:gridCol>
              </a:tblGrid>
              <a:tr h="43818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고객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0045" marR="80045" marT="40022" marB="40022" anchor="ctr"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5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코로나</a:t>
                      </a:r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19</a:t>
                      </a:r>
                      <a:r>
                        <a:rPr lang="ko-KR" altLang="en-US" sz="105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로 불안할 필요없이</a:t>
                      </a:r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</a:t>
                      </a:r>
                      <a:r>
                        <a:rPr lang="ko-KR" altLang="en-US" sz="105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스마트폰을 통해 언제</a:t>
                      </a:r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·</a:t>
                      </a:r>
                      <a:r>
                        <a:rPr lang="ko-KR" altLang="en-US" sz="105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어디서나 보험을 쉽게 가입하고</a:t>
                      </a:r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5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스마트폰에 저장된 청약서류를 수시로 확인할 수 있고</a:t>
                      </a:r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</a:t>
                      </a:r>
                      <a:r>
                        <a:rPr lang="ko-KR" altLang="en-US" sz="105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0045" marR="80045" marT="40022" marB="40022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6056252"/>
                  </a:ext>
                </a:extLst>
              </a:tr>
              <a:tr h="43818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컨설</a:t>
                      </a:r>
                      <a:endParaRPr lang="en-US" altLang="ko-KR" sz="1050" b="0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/>
                      <a:r>
                        <a:rPr lang="ko-KR" altLang="en-US" sz="105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턴트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0045" marR="80045" marT="40022" marB="40022" anchor="ctr"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50" b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고객과 대면해서 진행해야 하는 청약과 청약서류 교부를 스마트폰으로 대체할 수 있어 시간적</a:t>
                      </a:r>
                      <a:r>
                        <a:rPr lang="en-US" altLang="ko-KR" sz="1050" b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</a:t>
                      </a:r>
                      <a:r>
                        <a:rPr lang="ko-KR" altLang="en-US" sz="1050" b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공간적인 제약과 불편이 해소될 수 있으며</a:t>
                      </a:r>
                      <a:r>
                        <a:rPr lang="en-US" altLang="ko-KR" sz="1050" b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</a:t>
                      </a:r>
                      <a:r>
                        <a:rPr lang="ko-KR" altLang="en-US" sz="1050" b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0045" marR="80045" marT="40022" marB="40022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2526963"/>
                  </a:ext>
                </a:extLst>
              </a:tr>
              <a:tr h="43818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회사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0045" marR="80045" marT="40022" marB="40022" anchor="ctr"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rPr lang="ko-KR" altLang="en-US" sz="1050" b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고객인증</a:t>
                      </a:r>
                      <a:r>
                        <a:rPr lang="en-US" altLang="ko-KR" sz="1050" b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lang="ko-KR" altLang="en-US" sz="1050" b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전자서명을 통한 청약과 청약서류의 스마트폰 발송으로 완전가입을 입증할 수 있는 </a:t>
                      </a:r>
                      <a:r>
                        <a:rPr lang="en-US" altLang="ko-KR" sz="1050" b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DB</a:t>
                      </a:r>
                      <a:r>
                        <a:rPr lang="ko-KR" altLang="en-US" sz="1050" b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를 확보할 수 있어</a:t>
                      </a:r>
                      <a:endParaRPr lang="en-US" altLang="ko-KR" sz="1050" b="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l">
                        <a:spcBef>
                          <a:spcPts val="300"/>
                        </a:spcBef>
                      </a:pPr>
                      <a:r>
                        <a:rPr lang="ko-KR" altLang="en-US" sz="1050" b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금융소비자보호법의 본격 시행에 맞춰 불완전판매 리스크와 고객의 계약해지권 행사를 방어</a:t>
                      </a:r>
                      <a:r>
                        <a:rPr lang="en-US" altLang="ko-KR" sz="1050" b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”</a:t>
                      </a:r>
                      <a:r>
                        <a:rPr lang="ko-KR" altLang="en-US" sz="1050" b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가 가능할 것으로 기대됨</a:t>
                      </a:r>
                      <a:endParaRPr lang="en-US" altLang="ko-KR" sz="1050" b="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0045" marR="80045" marT="40022" marB="40022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9238860"/>
                  </a:ext>
                </a:extLst>
              </a:tr>
            </a:tbl>
          </a:graphicData>
        </a:graphic>
      </p:graphicFrame>
      <p:sp>
        <p:nvSpPr>
          <p:cNvPr id="78" name="대각선 방향의 모서리가 둥근 사각형 77"/>
          <p:cNvSpPr/>
          <p:nvPr/>
        </p:nvSpPr>
        <p:spPr>
          <a:xfrm>
            <a:off x="7565002" y="5031792"/>
            <a:ext cx="1293660" cy="2520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기대효과</a:t>
            </a:r>
            <a:endParaRPr lang="ko-KR" altLang="en-US" sz="11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6508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[</a:t>
            </a:r>
            <a:r>
              <a:rPr lang="ko-KR" altLang="en-US" dirty="0" smtClean="0"/>
              <a:t>별첨</a:t>
            </a:r>
            <a:r>
              <a:rPr lang="en-US" altLang="ko-KR" dirty="0" smtClean="0"/>
              <a:t>] </a:t>
            </a:r>
            <a:r>
              <a:rPr lang="ko-KR" altLang="en-US" dirty="0" smtClean="0"/>
              <a:t>화면 디자인</a:t>
            </a:r>
            <a:r>
              <a:rPr lang="en-US" altLang="ko-KR" dirty="0" smtClean="0"/>
              <a:t>(</a:t>
            </a:r>
            <a:r>
              <a:rPr lang="ko-KR" altLang="en-US" dirty="0" smtClean="0"/>
              <a:t>예시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grpSp>
        <p:nvGrpSpPr>
          <p:cNvPr id="29" name="그룹 28"/>
          <p:cNvGrpSpPr/>
          <p:nvPr/>
        </p:nvGrpSpPr>
        <p:grpSpPr>
          <a:xfrm>
            <a:off x="91145" y="1168133"/>
            <a:ext cx="8960111" cy="4971345"/>
            <a:chOff x="104121" y="847067"/>
            <a:chExt cx="10235682" cy="5679071"/>
          </a:xfrm>
        </p:grpSpPr>
        <p:pic>
          <p:nvPicPr>
            <p:cNvPr id="30" name="그림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864" y="1095482"/>
              <a:ext cx="1428750" cy="254127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31" name="그림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2918" y="1095482"/>
              <a:ext cx="1428750" cy="254127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32" name="그림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7357" y="1095482"/>
              <a:ext cx="1428750" cy="254127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52" name="그림 5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7026" y="1095482"/>
              <a:ext cx="1428750" cy="254127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53" name="그림 5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4080" y="1095482"/>
              <a:ext cx="1428750" cy="254127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54" name="그림 5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1137" y="1095482"/>
              <a:ext cx="1428750" cy="254127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55" name="그림 5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864" y="3984868"/>
              <a:ext cx="1428750" cy="254127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56" name="그림 5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2918" y="3984868"/>
              <a:ext cx="1428750" cy="254127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57" name="그림 5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4080" y="3984868"/>
              <a:ext cx="1428750" cy="254127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58" name="그림 5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1137" y="3984868"/>
              <a:ext cx="1428750" cy="254127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59" name="그림 5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7357" y="3984868"/>
              <a:ext cx="1428750" cy="254127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60" name="그림 5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7026" y="3984868"/>
              <a:ext cx="1428750" cy="254127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61" name="TextBox 60"/>
            <p:cNvSpPr txBox="1"/>
            <p:nvPr/>
          </p:nvSpPr>
          <p:spPr>
            <a:xfrm>
              <a:off x="501021" y="847067"/>
              <a:ext cx="1058439" cy="228535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ctr" defTabSz="800466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altLang="ko-KR" sz="700" b="1" dirty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[URL </a:t>
              </a:r>
              <a:r>
                <a:rPr kumimoji="1" lang="ko-KR" altLang="en-US" sz="700" b="1" dirty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터치 첫 고객 화면</a:t>
              </a:r>
              <a:r>
                <a:rPr kumimoji="1" lang="en-US" altLang="ko-KR" sz="700" b="1" dirty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]</a:t>
              </a:r>
              <a:endParaRPr kumimoji="1" lang="ko-KR" altLang="en-US" sz="7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476560" y="847067"/>
              <a:ext cx="461466" cy="228535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ctr" defTabSz="800466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altLang="ko-KR" sz="700" b="1" dirty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[</a:t>
              </a:r>
              <a:r>
                <a:rPr kumimoji="1" lang="ko-KR" altLang="en-US" sz="700" b="1" dirty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약관동의</a:t>
              </a:r>
              <a:r>
                <a:rPr kumimoji="1" lang="en-US" altLang="ko-KR" sz="700" b="1" dirty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]</a:t>
              </a:r>
              <a:endParaRPr kumimoji="1" lang="ko-KR" altLang="en-US" sz="7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160999" y="847067"/>
              <a:ext cx="461466" cy="228535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ctr" defTabSz="800466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altLang="ko-KR" sz="700" b="1" dirty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[</a:t>
              </a:r>
              <a:r>
                <a:rPr kumimoji="1" lang="ko-KR" altLang="en-US" sz="700" b="1" dirty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본인인증</a:t>
              </a:r>
              <a:r>
                <a:rPr kumimoji="1" lang="en-US" altLang="ko-KR" sz="700" b="1" dirty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]</a:t>
              </a:r>
              <a:endParaRPr kumimoji="1" lang="ko-KR" altLang="en-US" sz="7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767491" y="847067"/>
              <a:ext cx="587818" cy="228535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ctr" defTabSz="800466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altLang="ko-KR" sz="700" b="1" dirty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[</a:t>
              </a:r>
              <a:r>
                <a:rPr kumimoji="1" lang="ko-KR" altLang="en-US" sz="700" b="1" dirty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신분증 확인</a:t>
              </a:r>
              <a:r>
                <a:rPr kumimoji="1" lang="en-US" altLang="ko-KR" sz="700" b="1" dirty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]</a:t>
              </a:r>
              <a:endParaRPr kumimoji="1" lang="ko-KR" altLang="en-US" sz="7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201912" y="847067"/>
              <a:ext cx="1073088" cy="228535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ctr" defTabSz="800466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altLang="ko-KR" sz="700" b="1" dirty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[</a:t>
              </a:r>
              <a:r>
                <a:rPr kumimoji="1" lang="ko-KR" altLang="en-US" sz="700" b="1" dirty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상품설명의무이행 확인</a:t>
              </a:r>
              <a:r>
                <a:rPr kumimoji="1" lang="en-US" altLang="ko-KR" sz="700" b="1" dirty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]</a:t>
              </a:r>
              <a:endParaRPr kumimoji="1" lang="ko-KR" altLang="en-US" sz="7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9087726" y="847067"/>
              <a:ext cx="655574" cy="228535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ctr" defTabSz="800466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altLang="ko-KR" sz="700" b="1" dirty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[</a:t>
              </a:r>
              <a:r>
                <a:rPr kumimoji="1" lang="ko-KR" altLang="en-US" sz="700" b="1" dirty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고객확인사항</a:t>
              </a:r>
              <a:r>
                <a:rPr kumimoji="1" lang="en-US" altLang="ko-KR" sz="700" b="1" dirty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]</a:t>
              </a:r>
              <a:endParaRPr kumimoji="1" lang="ko-KR" altLang="en-US" sz="7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02453" y="3733526"/>
              <a:ext cx="655574" cy="228535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ctr" defTabSz="800466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altLang="ko-KR" sz="700" b="1" dirty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[</a:t>
              </a:r>
              <a:r>
                <a:rPr kumimoji="1" lang="ko-KR" altLang="en-US" sz="700" b="1" dirty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청약내용확인</a:t>
              </a:r>
              <a:r>
                <a:rPr kumimoji="1" lang="en-US" altLang="ko-KR" sz="700" b="1" dirty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]</a:t>
              </a:r>
              <a:endParaRPr kumimoji="1" lang="ko-KR" altLang="en-US" sz="7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189976" y="3733526"/>
              <a:ext cx="1034633" cy="228535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ctr" defTabSz="800466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altLang="ko-KR" sz="700" b="1" dirty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[</a:t>
              </a:r>
              <a:r>
                <a:rPr kumimoji="1" lang="ko-KR" altLang="en-US" sz="700" b="1" dirty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계약 전 알릴 의무사항</a:t>
              </a:r>
              <a:r>
                <a:rPr kumimoji="1" lang="en-US" altLang="ko-KR" sz="700" b="1" dirty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]</a:t>
              </a:r>
              <a:endParaRPr kumimoji="1" lang="ko-KR" altLang="en-US" sz="7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643682" y="3733526"/>
              <a:ext cx="1496098" cy="228535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ctr" defTabSz="800466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altLang="ko-KR" sz="700" b="1" dirty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[</a:t>
              </a:r>
              <a:r>
                <a:rPr kumimoji="1" lang="ko-KR" altLang="en-US" sz="700" b="1" dirty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청약서류 작성 및 확인</a:t>
              </a:r>
              <a:r>
                <a:rPr kumimoji="1" lang="en-US" altLang="ko-KR" sz="700" b="1" dirty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(</a:t>
              </a:r>
              <a:r>
                <a:rPr kumimoji="1" lang="ko-KR" altLang="en-US" sz="700" b="1" dirty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전자서명</a:t>
              </a:r>
              <a:r>
                <a:rPr kumimoji="1" lang="en-US" altLang="ko-KR" sz="700" b="1" dirty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)]</a:t>
              </a:r>
              <a:endParaRPr kumimoji="1" lang="ko-KR" altLang="en-US" sz="7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733616" y="3733526"/>
              <a:ext cx="655574" cy="228535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ctr" defTabSz="800466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altLang="ko-KR" sz="700" b="1" dirty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[</a:t>
              </a:r>
              <a:r>
                <a:rPr kumimoji="1" lang="ko-KR" altLang="en-US" sz="700" b="1" dirty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결제정보확인</a:t>
              </a:r>
              <a:r>
                <a:rPr kumimoji="1" lang="en-US" altLang="ko-KR" sz="700" b="1" dirty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]</a:t>
              </a:r>
              <a:endParaRPr kumimoji="1" lang="ko-KR" altLang="en-US" sz="7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124085" y="3733526"/>
              <a:ext cx="1228741" cy="228535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ctr" defTabSz="800466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altLang="ko-KR" sz="700" b="1" dirty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[</a:t>
              </a:r>
              <a:r>
                <a:rPr kumimoji="1" lang="ko-KR" altLang="en-US" sz="700" b="1" dirty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청약서류 확인 및 다운로드</a:t>
              </a:r>
              <a:r>
                <a:rPr kumimoji="1" lang="en-US" altLang="ko-KR" sz="700" b="1" dirty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]</a:t>
              </a:r>
              <a:endParaRPr kumimoji="1" lang="ko-KR" altLang="en-US" sz="7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9184780" y="3733526"/>
              <a:ext cx="461466" cy="228535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ctr" defTabSz="800466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altLang="ko-KR" sz="700" b="1" dirty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[</a:t>
              </a:r>
              <a:r>
                <a:rPr kumimoji="1" lang="ko-KR" altLang="en-US" sz="700" b="1" dirty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청약완료</a:t>
              </a:r>
              <a:r>
                <a:rPr kumimoji="1" lang="en-US" altLang="ko-KR" sz="700" b="1" dirty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]</a:t>
              </a:r>
              <a:endParaRPr kumimoji="1" lang="ko-KR" altLang="en-US" sz="7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73" name="오른쪽 화살표 72"/>
            <p:cNvSpPr/>
            <p:nvPr/>
          </p:nvSpPr>
          <p:spPr>
            <a:xfrm>
              <a:off x="1794578" y="2278653"/>
              <a:ext cx="148376" cy="174928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0466"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ko-KR" altLang="en-US" sz="1050" dirty="0">
                <a:solidFill>
                  <a:prstClr val="white"/>
                </a:solidFill>
                <a:latin typeface="나눔고딕"/>
                <a:ea typeface="나눔고딕"/>
              </a:endParaRPr>
            </a:p>
          </p:txBody>
        </p:sp>
        <p:sp>
          <p:nvSpPr>
            <p:cNvPr id="74" name="오른쪽 화살표 73"/>
            <p:cNvSpPr/>
            <p:nvPr/>
          </p:nvSpPr>
          <p:spPr>
            <a:xfrm>
              <a:off x="3471632" y="2278653"/>
              <a:ext cx="148376" cy="174928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0466"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ko-KR" altLang="en-US" sz="1050" dirty="0">
                <a:solidFill>
                  <a:prstClr val="white"/>
                </a:solidFill>
                <a:latin typeface="나눔고딕"/>
                <a:ea typeface="나눔고딕"/>
              </a:endParaRPr>
            </a:p>
          </p:txBody>
        </p:sp>
        <p:sp>
          <p:nvSpPr>
            <p:cNvPr id="75" name="오른쪽 화살표 74"/>
            <p:cNvSpPr/>
            <p:nvPr/>
          </p:nvSpPr>
          <p:spPr>
            <a:xfrm>
              <a:off x="5148686" y="2278653"/>
              <a:ext cx="148376" cy="174928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0466"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ko-KR" altLang="en-US" sz="1050" dirty="0">
                <a:solidFill>
                  <a:prstClr val="white"/>
                </a:solidFill>
                <a:latin typeface="나눔고딕"/>
                <a:ea typeface="나눔고딕"/>
              </a:endParaRPr>
            </a:p>
          </p:txBody>
        </p:sp>
        <p:sp>
          <p:nvSpPr>
            <p:cNvPr id="77" name="오른쪽 화살표 76"/>
            <p:cNvSpPr/>
            <p:nvPr/>
          </p:nvSpPr>
          <p:spPr>
            <a:xfrm>
              <a:off x="6825740" y="2278653"/>
              <a:ext cx="148376" cy="174928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0466"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ko-KR" altLang="en-US" sz="1050" dirty="0">
                <a:solidFill>
                  <a:prstClr val="white"/>
                </a:solidFill>
                <a:latin typeface="나눔고딕"/>
                <a:ea typeface="나눔고딕"/>
              </a:endParaRPr>
            </a:p>
          </p:txBody>
        </p:sp>
        <p:sp>
          <p:nvSpPr>
            <p:cNvPr id="78" name="오른쪽 화살표 77"/>
            <p:cNvSpPr/>
            <p:nvPr/>
          </p:nvSpPr>
          <p:spPr>
            <a:xfrm>
              <a:off x="8502794" y="2278653"/>
              <a:ext cx="148376" cy="174928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0466"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ko-KR" altLang="en-US" sz="1050" dirty="0">
                <a:solidFill>
                  <a:prstClr val="white"/>
                </a:solidFill>
                <a:latin typeface="나눔고딕"/>
                <a:ea typeface="나눔고딕"/>
              </a:endParaRPr>
            </a:p>
          </p:txBody>
        </p:sp>
        <p:sp>
          <p:nvSpPr>
            <p:cNvPr id="84" name="오른쪽 화살표 83"/>
            <p:cNvSpPr/>
            <p:nvPr/>
          </p:nvSpPr>
          <p:spPr>
            <a:xfrm>
              <a:off x="10191427" y="2278653"/>
              <a:ext cx="148376" cy="174928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0466"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ko-KR" altLang="en-US" sz="1050" dirty="0">
                <a:solidFill>
                  <a:prstClr val="white"/>
                </a:solidFill>
                <a:latin typeface="나눔고딕"/>
                <a:ea typeface="나눔고딕"/>
              </a:endParaRPr>
            </a:p>
          </p:txBody>
        </p:sp>
        <p:sp>
          <p:nvSpPr>
            <p:cNvPr id="85" name="오른쪽 화살표 84"/>
            <p:cNvSpPr/>
            <p:nvPr/>
          </p:nvSpPr>
          <p:spPr>
            <a:xfrm>
              <a:off x="1794578" y="5168039"/>
              <a:ext cx="148376" cy="174928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0466"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ko-KR" altLang="en-US" sz="1050" dirty="0">
                <a:solidFill>
                  <a:prstClr val="white"/>
                </a:solidFill>
                <a:latin typeface="나눔고딕"/>
                <a:ea typeface="나눔고딕"/>
              </a:endParaRPr>
            </a:p>
          </p:txBody>
        </p:sp>
        <p:sp>
          <p:nvSpPr>
            <p:cNvPr id="86" name="오른쪽 화살표 85"/>
            <p:cNvSpPr/>
            <p:nvPr/>
          </p:nvSpPr>
          <p:spPr>
            <a:xfrm>
              <a:off x="3471632" y="5168039"/>
              <a:ext cx="148376" cy="174928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0466"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ko-KR" altLang="en-US" sz="1050" dirty="0">
                <a:solidFill>
                  <a:prstClr val="white"/>
                </a:solidFill>
                <a:latin typeface="나눔고딕"/>
                <a:ea typeface="나눔고딕"/>
              </a:endParaRPr>
            </a:p>
          </p:txBody>
        </p:sp>
        <p:sp>
          <p:nvSpPr>
            <p:cNvPr id="87" name="오른쪽 화살표 86"/>
            <p:cNvSpPr/>
            <p:nvPr/>
          </p:nvSpPr>
          <p:spPr>
            <a:xfrm>
              <a:off x="5148686" y="5168039"/>
              <a:ext cx="148376" cy="174928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0466"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ko-KR" altLang="en-US" sz="1050" dirty="0">
                <a:solidFill>
                  <a:prstClr val="white"/>
                </a:solidFill>
                <a:latin typeface="나눔고딕"/>
                <a:ea typeface="나눔고딕"/>
              </a:endParaRPr>
            </a:p>
          </p:txBody>
        </p:sp>
        <p:sp>
          <p:nvSpPr>
            <p:cNvPr id="88" name="오른쪽 화살표 87"/>
            <p:cNvSpPr/>
            <p:nvPr/>
          </p:nvSpPr>
          <p:spPr>
            <a:xfrm>
              <a:off x="6825740" y="5168039"/>
              <a:ext cx="148376" cy="174928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0466"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ko-KR" altLang="en-US" sz="1050" dirty="0">
                <a:solidFill>
                  <a:prstClr val="white"/>
                </a:solidFill>
                <a:latin typeface="나눔고딕"/>
                <a:ea typeface="나눔고딕"/>
              </a:endParaRPr>
            </a:p>
          </p:txBody>
        </p:sp>
        <p:sp>
          <p:nvSpPr>
            <p:cNvPr id="89" name="오른쪽 화살표 88"/>
            <p:cNvSpPr/>
            <p:nvPr/>
          </p:nvSpPr>
          <p:spPr>
            <a:xfrm>
              <a:off x="8502794" y="5168039"/>
              <a:ext cx="148376" cy="174928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0466"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ko-KR" altLang="en-US" sz="1050" dirty="0">
                <a:solidFill>
                  <a:prstClr val="white"/>
                </a:solidFill>
                <a:latin typeface="나눔고딕"/>
                <a:ea typeface="나눔고딕"/>
              </a:endParaRPr>
            </a:p>
          </p:txBody>
        </p:sp>
        <p:sp>
          <p:nvSpPr>
            <p:cNvPr id="90" name="오른쪽 화살표 89"/>
            <p:cNvSpPr/>
            <p:nvPr/>
          </p:nvSpPr>
          <p:spPr>
            <a:xfrm>
              <a:off x="104121" y="5168039"/>
              <a:ext cx="148376" cy="174928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0466"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ko-KR" altLang="en-US" sz="1050" dirty="0">
                <a:solidFill>
                  <a:prstClr val="white"/>
                </a:solidFill>
                <a:latin typeface="나눔고딕"/>
                <a:ea typeface="나눔고딕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731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800" dirty="0" smtClean="0"/>
              <a:t>스마트폰청약</a:t>
            </a:r>
            <a:r>
              <a:rPr lang="en-US" altLang="ko-KR" sz="2800" dirty="0" smtClean="0"/>
              <a:t>(ezOn) </a:t>
            </a:r>
            <a:r>
              <a:rPr lang="ko-KR" altLang="en-US" sz="2800" dirty="0" smtClean="0"/>
              <a:t>시스템의 이해</a:t>
            </a:r>
            <a:endParaRPr lang="ko-KR" altLang="en-US" sz="2800" dirty="0"/>
          </a:p>
        </p:txBody>
      </p:sp>
      <p:grpSp>
        <p:nvGrpSpPr>
          <p:cNvPr id="3" name="그룹 2"/>
          <p:cNvGrpSpPr/>
          <p:nvPr/>
        </p:nvGrpSpPr>
        <p:grpSpPr>
          <a:xfrm>
            <a:off x="1810416" y="1961350"/>
            <a:ext cx="3507251" cy="615553"/>
            <a:chOff x="2524097" y="969004"/>
            <a:chExt cx="3507251" cy="615553"/>
          </a:xfrm>
        </p:grpSpPr>
        <p:sp>
          <p:nvSpPr>
            <p:cNvPr id="4" name="TextBox 3"/>
            <p:cNvSpPr txBox="1"/>
            <p:nvPr/>
          </p:nvSpPr>
          <p:spPr>
            <a:xfrm>
              <a:off x="3709879" y="1184447"/>
              <a:ext cx="23214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i="1" dirty="0" smtClean="0">
                  <a:solidFill>
                    <a:schemeClr val="tx2">
                      <a:lumMod val="75000"/>
                    </a:schemeClr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형식으로 알아보는</a:t>
              </a:r>
              <a:endParaRPr lang="ko-KR" altLang="en-US" sz="2000" i="1" dirty="0">
                <a:solidFill>
                  <a:schemeClr val="tx2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2524097" y="969004"/>
              <a:ext cx="293350" cy="615553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ko-KR" sz="4000" b="1" i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Y헤드라인M" pitchFamily="18" charset="-127"/>
                  <a:ea typeface="HY헤드라인M" pitchFamily="18" charset="-127"/>
                </a:rPr>
                <a:t>Q</a:t>
              </a:r>
              <a:endParaRPr lang="en-US" altLang="ko-KR" sz="4000" b="1" i="1" cap="none" spc="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3300725" y="969004"/>
              <a:ext cx="293350" cy="615553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ko-KR" sz="4000" b="1" i="1" dirty="0" smtClean="0">
                  <a:ln w="1905"/>
                  <a:solidFill>
                    <a:srgbClr val="92D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Y헤드라인M" pitchFamily="18" charset="-127"/>
                  <a:ea typeface="HY헤드라인M" pitchFamily="18" charset="-127"/>
                </a:rPr>
                <a:t>A</a:t>
              </a:r>
              <a:endParaRPr lang="en-US" altLang="ko-KR" sz="4000" b="1" i="1" cap="none" spc="0" dirty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2933250" y="1092114"/>
              <a:ext cx="251672" cy="492443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ko-KR" sz="3200" b="1" i="1" dirty="0" smtClean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Y헤드라인M" pitchFamily="18" charset="-127"/>
                  <a:ea typeface="HY헤드라인M" pitchFamily="18" charset="-127"/>
                </a:rPr>
                <a:t>&amp;</a:t>
              </a:r>
              <a:endParaRPr lang="en-US" altLang="ko-KR" sz="3200" b="1" i="1" cap="none" spc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085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9050">
          <a:solidFill>
            <a:schemeClr val="bg1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1961</TotalTime>
  <Words>2850</Words>
  <Application>Microsoft Office PowerPoint</Application>
  <PresentationFormat>화면 슬라이드 쇼(4:3)</PresentationFormat>
  <Paragraphs>462</Paragraphs>
  <Slides>22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9" baseType="lpstr">
      <vt:lpstr>HY헤드라인M</vt:lpstr>
      <vt:lpstr>나눔고딕</vt:lpstr>
      <vt:lpstr>맑은 고딕</vt:lpstr>
      <vt:lpstr>Arial</vt:lpstr>
      <vt:lpstr>Calibri</vt:lpstr>
      <vt:lpstr>Wingdings</vt:lpstr>
      <vt:lpstr>Office 테마</vt:lpstr>
      <vt:lpstr>스마트폰청약(ezOn)시스템의 이해</vt:lpstr>
      <vt:lpstr>스마트폰청약(ezOn) 시스템 구축 개요</vt:lpstr>
      <vt:lpstr>추진배경 및 목적</vt:lpstr>
      <vt:lpstr>시스템 구축 개요</vt:lpstr>
      <vt:lpstr>시스템 구축 개요 ① 스마트폰청약 시스템</vt:lpstr>
      <vt:lpstr>시스템 구축 개요 ② 스마트폰 고객제안내 시스템</vt:lpstr>
      <vt:lpstr>기대효과</vt:lpstr>
      <vt:lpstr>[별첨] 화면 디자인(예시)</vt:lpstr>
      <vt:lpstr>스마트폰청약(ezOn) 시스템의 이해</vt:lpstr>
      <vt:lpstr>스마트폰청약(ezOn)시스템의 이해</vt:lpstr>
      <vt:lpstr>스마트폰청약(ezOn)시스템의 필요성</vt:lpstr>
      <vt:lpstr>스마트폰청약(ezOn)시스템 활용시 유의점</vt:lpstr>
      <vt:lpstr>스마트폰청약(ezOn)시스템의 편리성</vt:lpstr>
      <vt:lpstr>스마트폰청약 절차</vt:lpstr>
      <vt:lpstr>스마트폰청약서 발송방법</vt:lpstr>
      <vt:lpstr>새로운 서식 「보험계약서류 수령 확인서」 </vt:lpstr>
      <vt:lpstr>금소법 시행에 따른 컨설턴트 보호 노력</vt:lpstr>
      <vt:lpstr>스마트폰청약(ezOn)시스템 적용상품</vt:lpstr>
      <vt:lpstr>[별첨] 스마트폰청약 대상 상품</vt:lpstr>
      <vt:lpstr>스마트폰청약(ezOn)시스템의 이해</vt:lpstr>
      <vt:lpstr>스마트폰청약(ezOn)시스템의 이해</vt:lpstr>
      <vt:lpstr>감사합니다.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KB09923129</dc:creator>
  <cp:lastModifiedBy>KB099</cp:lastModifiedBy>
  <cp:revision>194</cp:revision>
  <cp:lastPrinted>2021-01-15T04:05:45Z</cp:lastPrinted>
  <dcterms:created xsi:type="dcterms:W3CDTF">2020-07-28T06:54:27Z</dcterms:created>
  <dcterms:modified xsi:type="dcterms:W3CDTF">2021-03-14T04:28:43Z</dcterms:modified>
</cp:coreProperties>
</file>