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1"/>
  </p:sldMasterIdLst>
  <p:notesMasterIdLst>
    <p:notesMasterId r:id="rId49"/>
  </p:notesMasterIdLst>
  <p:sldIdLst>
    <p:sldId id="574" r:id="rId2"/>
    <p:sldId id="585" r:id="rId3"/>
    <p:sldId id="589" r:id="rId4"/>
    <p:sldId id="608" r:id="rId5"/>
    <p:sldId id="4348" r:id="rId6"/>
    <p:sldId id="591" r:id="rId7"/>
    <p:sldId id="592" r:id="rId8"/>
    <p:sldId id="593" r:id="rId9"/>
    <p:sldId id="594" r:id="rId10"/>
    <p:sldId id="586" r:id="rId11"/>
    <p:sldId id="603" r:id="rId12"/>
    <p:sldId id="609" r:id="rId13"/>
    <p:sldId id="610" r:id="rId14"/>
    <p:sldId id="633" r:id="rId15"/>
    <p:sldId id="634" r:id="rId16"/>
    <p:sldId id="598" r:id="rId17"/>
    <p:sldId id="599" r:id="rId18"/>
    <p:sldId id="600" r:id="rId19"/>
    <p:sldId id="606" r:id="rId20"/>
    <p:sldId id="618" r:id="rId21"/>
    <p:sldId id="607" r:id="rId22"/>
    <p:sldId id="4349" r:id="rId23"/>
    <p:sldId id="613" r:id="rId24"/>
    <p:sldId id="4350" r:id="rId25"/>
    <p:sldId id="4351" r:id="rId26"/>
    <p:sldId id="615" r:id="rId27"/>
    <p:sldId id="4352" r:id="rId28"/>
    <p:sldId id="4353" r:id="rId29"/>
    <p:sldId id="619" r:id="rId30"/>
    <p:sldId id="4354" r:id="rId31"/>
    <p:sldId id="620" r:id="rId32"/>
    <p:sldId id="1173" r:id="rId33"/>
    <p:sldId id="4355" r:id="rId34"/>
    <p:sldId id="621" r:id="rId35"/>
    <p:sldId id="1174" r:id="rId36"/>
    <p:sldId id="624" r:id="rId37"/>
    <p:sldId id="628" r:id="rId38"/>
    <p:sldId id="629" r:id="rId39"/>
    <p:sldId id="631" r:id="rId40"/>
    <p:sldId id="1169" r:id="rId41"/>
    <p:sldId id="1172" r:id="rId42"/>
    <p:sldId id="1176" r:id="rId43"/>
    <p:sldId id="1177" r:id="rId44"/>
    <p:sldId id="4345" r:id="rId45"/>
    <p:sldId id="4346" r:id="rId46"/>
    <p:sldId id="4347" r:id="rId47"/>
    <p:sldId id="630" r:id="rId48"/>
  </p:sldIdLst>
  <p:sldSz cx="10691813" cy="7559675"/>
  <p:notesSz cx="7104063" cy="10234613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5"/>
    <a:srgbClr val="004182"/>
    <a:srgbClr val="5B678F"/>
    <a:srgbClr val="313952"/>
    <a:srgbClr val="A9B1D4"/>
    <a:srgbClr val="424B68"/>
    <a:srgbClr val="1F2435"/>
    <a:srgbClr val="72C800"/>
    <a:srgbClr val="B5E0F8"/>
    <a:srgbClr val="29B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85" autoAdjust="0"/>
    <p:restoredTop sz="96242" autoAdjust="0"/>
  </p:normalViewPr>
  <p:slideViewPr>
    <p:cSldViewPr snapToGrid="0" showGuides="1">
      <p:cViewPr varScale="1">
        <p:scale>
          <a:sx n="97" d="100"/>
          <a:sy n="97" d="100"/>
        </p:scale>
        <p:origin x="1602" y="78"/>
      </p:cViewPr>
      <p:guideLst>
        <p:guide orient="horz" pos="2381"/>
        <p:guide pos="336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4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3508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F7A284AE-6D47-466C-82DA-495886AA033A}" type="datetimeFigureOut">
              <a:rPr lang="ko-KR" altLang="en-US" smtClean="0"/>
              <a:t>2024-07-01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09663" y="1279525"/>
            <a:ext cx="488473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710407" y="4925407"/>
            <a:ext cx="5683250" cy="4029879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4023992" y="9721107"/>
            <a:ext cx="3078427" cy="513507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D8578811-0BEF-4817-B4D4-1BB22A447C8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06944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963838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80341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979078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04797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064221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9769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5865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86147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1596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754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34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47825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8540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85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1679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578811-0BEF-4817-B4D4-1BB22A447C8D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98725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0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346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1007943" rtl="0" eaLnBrk="1" latinLnBrk="1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1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1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1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09" userDrawn="1">
          <p15:clr>
            <a:srgbClr val="F26B43"/>
          </p15:clr>
        </p15:guide>
        <p15:guide id="4" orient="horz" pos="1240" userDrawn="1">
          <p15:clr>
            <a:srgbClr val="F26B43"/>
          </p15:clr>
        </p15:guide>
        <p15:guide id="5" orient="horz" pos="918" userDrawn="1">
          <p15:clr>
            <a:srgbClr val="F26B43"/>
          </p15:clr>
        </p15:guide>
        <p15:guide id="7" pos="6404" userDrawn="1">
          <p15:clr>
            <a:srgbClr val="F26B43"/>
          </p15:clr>
        </p15:guide>
        <p15:guide id="8" pos="33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8.jp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emf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52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7" Type="http://schemas.openxmlformats.org/officeDocument/2006/relationships/image" Target="../media/image5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8.png"/><Relationship Id="rId4" Type="http://schemas.openxmlformats.org/officeDocument/2006/relationships/image" Target="../media/image5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3.png"/><Relationship Id="rId4" Type="http://schemas.openxmlformats.org/officeDocument/2006/relationships/image" Target="../media/image6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7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5" Type="http://schemas.openxmlformats.org/officeDocument/2006/relationships/image" Target="../media/image3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79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6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jpg"/><Relationship Id="rId5" Type="http://schemas.openxmlformats.org/officeDocument/2006/relationships/image" Target="../media/image87.jpg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2.png"/><Relationship Id="rId5" Type="http://schemas.openxmlformats.org/officeDocument/2006/relationships/image" Target="../media/image3.png"/><Relationship Id="rId4" Type="http://schemas.openxmlformats.org/officeDocument/2006/relationships/image" Target="../media/image9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95.jpeg"/><Relationship Id="rId4" Type="http://schemas.openxmlformats.org/officeDocument/2006/relationships/image" Target="../media/image9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7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image" Target="../media/image31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" y="2798"/>
            <a:ext cx="10692405" cy="7559055"/>
          </a:xfrm>
          <a:prstGeom prst="rect">
            <a:avLst/>
          </a:prstGeom>
        </p:spPr>
      </p:pic>
      <p:sp>
        <p:nvSpPr>
          <p:cNvPr id="4" name="Titre 3"/>
          <p:cNvSpPr txBox="1">
            <a:spLocks/>
          </p:cNvSpPr>
          <p:nvPr/>
        </p:nvSpPr>
        <p:spPr>
          <a:xfrm>
            <a:off x="444722" y="1759014"/>
            <a:ext cx="9802368" cy="530915"/>
          </a:xfrm>
          <a:prstGeom prst="rect">
            <a:avLst/>
          </a:prstGeom>
        </p:spPr>
        <p:txBody>
          <a:bodyPr vert="horz" wrap="square" lIns="68580" tIns="34290" rIns="68580" bIns="34290" rtlCol="0" anchor="t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algn="ctr" defTabSz="914400">
              <a:lnSpc>
                <a:spcPct val="100000"/>
              </a:lnSpc>
              <a:defRPr/>
            </a:pPr>
            <a:endParaRPr lang="ko-KR" altLang="en-US" sz="3000" b="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rgbClr val="424B68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Aharoni" pitchFamily="2" charset="-79"/>
            </a:endParaRPr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062" y="3420888"/>
            <a:ext cx="4694721" cy="3068289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1640412" y="7038974"/>
            <a:ext cx="7411003" cy="27699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200" b="1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200" b="1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200" b="1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200" b="1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200" b="1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200" b="1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grpSp>
        <p:nvGrpSpPr>
          <p:cNvPr id="9" name="그룹 8"/>
          <p:cNvGrpSpPr/>
          <p:nvPr/>
        </p:nvGrpSpPr>
        <p:grpSpPr>
          <a:xfrm>
            <a:off x="2779930" y="1787263"/>
            <a:ext cx="5164986" cy="3068289"/>
            <a:chOff x="2779930" y="1361343"/>
            <a:chExt cx="5164986" cy="848457"/>
          </a:xfrm>
        </p:grpSpPr>
        <p:sp>
          <p:nvSpPr>
            <p:cNvPr id="11" name="Titre 3"/>
            <p:cNvSpPr txBox="1">
              <a:spLocks/>
            </p:cNvSpPr>
            <p:nvPr/>
          </p:nvSpPr>
          <p:spPr>
            <a:xfrm>
              <a:off x="2979556" y="1361343"/>
              <a:ext cx="4732706" cy="427666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>
              <a:lvl1pPr algn="l" defTabSz="914363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1500" b="1" i="0" kern="1200">
                  <a:solidFill>
                    <a:srgbClr val="221E20"/>
                  </a:solidFill>
                  <a:latin typeface="Gotham-Bold" charset="0"/>
                  <a:ea typeface="Gotham-Bold" charset="0"/>
                  <a:cs typeface="Gotham-Bold" charset="0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ko-KR" sz="48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24B68"/>
                  </a:solidFill>
                  <a:latin typeface="서울남산체 M" panose="02020503020101020101" pitchFamily="18" charset="-127"/>
                  <a:ea typeface="서울남산체 M" panose="02020503020101020101" pitchFamily="18" charset="-127"/>
                  <a:cs typeface="Aharoni" pitchFamily="2" charset="-79"/>
                </a:rPr>
                <a:t>M</a:t>
              </a:r>
              <a:r>
                <a:rPr lang="ko-KR" altLang="en-US" sz="32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24B68"/>
                  </a:solidFill>
                  <a:latin typeface="서울남산체 M" panose="02020503020101020101" pitchFamily="18" charset="-127"/>
                  <a:ea typeface="서울남산체 M" panose="02020503020101020101" pitchFamily="18" charset="-127"/>
                  <a:cs typeface="Aharoni" pitchFamily="2" charset="-79"/>
                </a:rPr>
                <a:t>스마트</a:t>
              </a:r>
              <a:r>
                <a:rPr lang="ko-KR" altLang="en-US" sz="48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24B68"/>
                  </a:solidFill>
                  <a:latin typeface="서울남산체 M" panose="02020503020101020101" pitchFamily="18" charset="-127"/>
                  <a:ea typeface="서울남산체 M" panose="02020503020101020101" pitchFamily="18" charset="-127"/>
                  <a:cs typeface="Aharoni" pitchFamily="2" charset="-79"/>
                </a:rPr>
                <a:t> 사용매뉴얼</a:t>
              </a:r>
              <a:endParaRPr lang="en-US" altLang="ko-KR" sz="480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24B68"/>
                </a:solidFill>
                <a:latin typeface="서울남산체 M" panose="02020503020101020101" pitchFamily="18" charset="-127"/>
                <a:ea typeface="서울남산체 M" panose="02020503020101020101" pitchFamily="18" charset="-127"/>
                <a:cs typeface="Aharoni" pitchFamily="2" charset="-79"/>
              </a:endParaRPr>
            </a:p>
            <a:p>
              <a:pPr algn="ctr" defTabSz="914400">
                <a:lnSpc>
                  <a:spcPct val="100000"/>
                </a:lnSpc>
                <a:defRPr/>
              </a:pPr>
              <a:endParaRPr lang="en-US" altLang="ko-KR" sz="480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24B68"/>
                </a:solidFill>
                <a:latin typeface="서울남산체 M" panose="02020503020101020101" pitchFamily="18" charset="-127"/>
                <a:ea typeface="서울남산체 M" panose="02020503020101020101" pitchFamily="18" charset="-127"/>
                <a:cs typeface="Aharoni" pitchFamily="2" charset="-79"/>
              </a:endParaRPr>
            </a:p>
          </p:txBody>
        </p:sp>
        <p:cxnSp>
          <p:nvCxnSpPr>
            <p:cNvPr id="12" name="직선 연결선 11"/>
            <p:cNvCxnSpPr/>
            <p:nvPr/>
          </p:nvCxnSpPr>
          <p:spPr>
            <a:xfrm>
              <a:off x="2779930" y="2209800"/>
              <a:ext cx="51649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A2D370-38BB-448C-859D-FD5D6FA26761}"/>
              </a:ext>
            </a:extLst>
          </p:cNvPr>
          <p:cNvGrpSpPr/>
          <p:nvPr/>
        </p:nvGrpSpPr>
        <p:grpSpPr>
          <a:xfrm>
            <a:off x="10605" y="2771334"/>
            <a:ext cx="10593407" cy="318710"/>
            <a:chOff x="2779930" y="2121669"/>
            <a:chExt cx="5164986" cy="88131"/>
          </a:xfrm>
        </p:grpSpPr>
        <p:sp>
          <p:nvSpPr>
            <p:cNvPr id="15" name="Titre 3">
              <a:extLst>
                <a:ext uri="{FF2B5EF4-FFF2-40B4-BE49-F238E27FC236}">
                  <a16:creationId xmlns:a16="http://schemas.microsoft.com/office/drawing/2014/main" id="{B5263F65-E6D8-487A-8AFA-EE3856867B6B}"/>
                </a:ext>
              </a:extLst>
            </p:cNvPr>
            <p:cNvSpPr txBox="1">
              <a:spLocks/>
            </p:cNvSpPr>
            <p:nvPr/>
          </p:nvSpPr>
          <p:spPr>
            <a:xfrm>
              <a:off x="7471563" y="2121669"/>
              <a:ext cx="452061" cy="87235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>
              <a:lvl1pPr algn="l" defTabSz="914363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1500" b="1" i="0" kern="1200">
                  <a:solidFill>
                    <a:srgbClr val="221E20"/>
                  </a:solidFill>
                  <a:latin typeface="Gotham-Bold" charset="0"/>
                  <a:ea typeface="Gotham-Bold" charset="0"/>
                  <a:cs typeface="Gotham-Bold" charset="0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ko-KR" sz="16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24B68"/>
                  </a:solidFill>
                  <a:latin typeface="서울남산체 M" panose="02020503020101020101" pitchFamily="18" charset="-127"/>
                  <a:ea typeface="서울남산체 M" panose="02020503020101020101" pitchFamily="18" charset="-127"/>
                  <a:cs typeface="Aharoni" pitchFamily="2" charset="-79"/>
                </a:rPr>
                <a:t>2024.7.1</a:t>
              </a:r>
              <a:endParaRPr lang="en-US" altLang="ko-KR" sz="480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24B68"/>
                </a:solidFill>
                <a:latin typeface="서울남산체 M" panose="02020503020101020101" pitchFamily="18" charset="-127"/>
                <a:ea typeface="서울남산체 M" panose="02020503020101020101" pitchFamily="18" charset="-127"/>
                <a:cs typeface="Aharoni" pitchFamily="2" charset="-79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524C3401-BADE-47C4-B5D1-EC1ABB6F20D5}"/>
                </a:ext>
              </a:extLst>
            </p:cNvPr>
            <p:cNvCxnSpPr/>
            <p:nvPr/>
          </p:nvCxnSpPr>
          <p:spPr>
            <a:xfrm>
              <a:off x="2779930" y="2209800"/>
              <a:ext cx="5164986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BD5E1DB1-A2BC-6BF3-E307-9C063D9426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1" t="29159" r="11420" b="35405"/>
          <a:stretch/>
        </p:blipFill>
        <p:spPr>
          <a:xfrm>
            <a:off x="3648401" y="1009610"/>
            <a:ext cx="3428041" cy="6298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641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23905E-6 4.09072E-6 L 4.23905E-6 -0.01008 L 4.23905E-6 4.09072E-6 Z " pathEditMode="relative" rAng="0" ptsTypes="AAA">
                                      <p:cBhvr>
                                        <p:cTn id="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76087E39-C18F-7E54-8916-DEDFA6346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93" b="5783"/>
          <a:stretch/>
        </p:blipFill>
        <p:spPr>
          <a:xfrm>
            <a:off x="2873640" y="945842"/>
            <a:ext cx="2477806" cy="428510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9C3DF027-F8E1-E2C0-03BE-646E84DCCB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6" b="5740"/>
          <a:stretch/>
        </p:blipFill>
        <p:spPr>
          <a:xfrm>
            <a:off x="283744" y="962508"/>
            <a:ext cx="2410303" cy="419168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730235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고객등록방법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휴대폰인증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64379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2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283744" y="5374798"/>
            <a:ext cx="2403243" cy="1403214"/>
            <a:chOff x="1020021" y="2272026"/>
            <a:chExt cx="2677411" cy="1295138"/>
          </a:xfrm>
        </p:grpSpPr>
        <p:sp>
          <p:nvSpPr>
            <p:cNvPr id="22" name="양쪽 모서리가 둥근 사각형 21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휴대폰 인증 등록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151502" y="2747693"/>
              <a:ext cx="2122547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312318" y="1950192"/>
            <a:ext cx="612242" cy="69433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5397"/>
          <a:stretch/>
        </p:blipFill>
        <p:spPr>
          <a:xfrm>
            <a:off x="5567217" y="916087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5" name="그림 4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0" b="5952"/>
          <a:stretch/>
        </p:blipFill>
        <p:spPr>
          <a:xfrm>
            <a:off x="8126450" y="898628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26" name="그룹 25"/>
          <p:cNvGrpSpPr/>
          <p:nvPr/>
        </p:nvGrpSpPr>
        <p:grpSpPr>
          <a:xfrm>
            <a:off x="2995279" y="5375718"/>
            <a:ext cx="2403243" cy="1403214"/>
            <a:chOff x="1020021" y="2272026"/>
            <a:chExt cx="2677411" cy="1295138"/>
          </a:xfrm>
        </p:grpSpPr>
        <p:sp>
          <p:nvSpPr>
            <p:cNvPr id="27" name="양쪽 모서리가 둥근 사각형 26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정보동의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및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중복확인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1151501" y="2747693"/>
              <a:ext cx="253903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정보동의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및 본인인증 확인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션택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이름 및 주민번호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입력후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중복확인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선택</a:t>
              </a:r>
            </a:p>
          </p:txBody>
        </p:sp>
      </p:grpSp>
      <p:sp>
        <p:nvSpPr>
          <p:cNvPr id="30" name="직사각형 29"/>
          <p:cNvSpPr/>
          <p:nvPr/>
        </p:nvSpPr>
        <p:spPr>
          <a:xfrm>
            <a:off x="2916356" y="2043684"/>
            <a:ext cx="678740" cy="25930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직사각형 30"/>
          <p:cNvSpPr/>
          <p:nvPr/>
        </p:nvSpPr>
        <p:spPr>
          <a:xfrm>
            <a:off x="2887722" y="3530338"/>
            <a:ext cx="2410981" cy="98838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직사각형 31"/>
          <p:cNvSpPr/>
          <p:nvPr/>
        </p:nvSpPr>
        <p:spPr>
          <a:xfrm>
            <a:off x="5573126" y="4348816"/>
            <a:ext cx="2410981" cy="54825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" name="그룹 32"/>
          <p:cNvGrpSpPr/>
          <p:nvPr/>
        </p:nvGrpSpPr>
        <p:grpSpPr>
          <a:xfrm>
            <a:off x="5562872" y="5376963"/>
            <a:ext cx="2403243" cy="1403214"/>
            <a:chOff x="1020021" y="2272026"/>
            <a:chExt cx="2677411" cy="1295138"/>
          </a:xfrm>
        </p:grpSpPr>
        <p:sp>
          <p:nvSpPr>
            <p:cNvPr id="40" name="양쪽 모서리가 둥근 사각형 39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1" name="양쪽 모서리가 둥근 사각형 40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휴대폰인증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1151501" y="2747693"/>
              <a:ext cx="2539039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 flipH="1">
            <a:off x="5680888" y="5867533"/>
            <a:ext cx="2279040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 본인명의 휴대폰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SMS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인증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(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알뜰폰도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가능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44" name="그룹 43"/>
          <p:cNvGrpSpPr/>
          <p:nvPr/>
        </p:nvGrpSpPr>
        <p:grpSpPr>
          <a:xfrm>
            <a:off x="8143319" y="5376815"/>
            <a:ext cx="2403243" cy="1403214"/>
            <a:chOff x="1020021" y="2272026"/>
            <a:chExt cx="2677411" cy="1295138"/>
          </a:xfrm>
        </p:grpSpPr>
        <p:sp>
          <p:nvSpPr>
            <p:cNvPr id="45" name="양쪽 모서리가 둥근 사각형 44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6" name="양쪽 모서리가 둥근 사각형 45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 기본 정보 입력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 flipH="1">
              <a:off x="1151501" y="2747693"/>
              <a:ext cx="253903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주소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직업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운전 모두 입력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외국인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은 국적과  외국인등록증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발급일자 입력 </a:t>
              </a:r>
            </a:p>
          </p:txBody>
        </p:sp>
      </p:grpSp>
      <p:sp>
        <p:nvSpPr>
          <p:cNvPr id="49" name="직사각형 48"/>
          <p:cNvSpPr/>
          <p:nvPr/>
        </p:nvSpPr>
        <p:spPr>
          <a:xfrm>
            <a:off x="269820" y="4852557"/>
            <a:ext cx="2410981" cy="33901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0" name="직사각형 49"/>
          <p:cNvSpPr/>
          <p:nvPr/>
        </p:nvSpPr>
        <p:spPr>
          <a:xfrm>
            <a:off x="8126450" y="3617232"/>
            <a:ext cx="2410981" cy="127983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3420191" y="4237956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4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3" name="직사각형 62"/>
          <p:cNvSpPr/>
          <p:nvPr/>
        </p:nvSpPr>
        <p:spPr>
          <a:xfrm>
            <a:off x="2875716" y="1898256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4" name="직사각형 63"/>
          <p:cNvSpPr/>
          <p:nvPr/>
        </p:nvSpPr>
        <p:spPr>
          <a:xfrm>
            <a:off x="189824" y="4751856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5" name="직사각형 64"/>
          <p:cNvSpPr/>
          <p:nvPr/>
        </p:nvSpPr>
        <p:spPr>
          <a:xfrm>
            <a:off x="243458" y="1848987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66" name="직사각형 65"/>
          <p:cNvSpPr/>
          <p:nvPr/>
        </p:nvSpPr>
        <p:spPr>
          <a:xfrm>
            <a:off x="9749645" y="2921330"/>
            <a:ext cx="811543" cy="15475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그래픽, 폰트, 그래픽 디자인, 로고이(가) 표시된 사진">
            <a:extLst>
              <a:ext uri="{FF2B5EF4-FFF2-40B4-BE49-F238E27FC236}">
                <a16:creationId xmlns:a16="http://schemas.microsoft.com/office/drawing/2014/main" id="{9D17D8DF-9D92-EA1C-5474-DD388B05301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022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533FB00A-25DE-6C30-4CE6-6EFE0BEDB4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77" b="4966"/>
          <a:stretch/>
        </p:blipFill>
        <p:spPr>
          <a:xfrm>
            <a:off x="5553036" y="1014238"/>
            <a:ext cx="2424495" cy="433990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B47C5144-1D69-FAF9-E5B4-E725586788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33" b="5666"/>
          <a:stretch/>
        </p:blipFill>
        <p:spPr>
          <a:xfrm>
            <a:off x="2975722" y="1014673"/>
            <a:ext cx="2422800" cy="433990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47BFFFB0-D29E-D15C-0DF4-B2F782AF53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226" b="5740"/>
          <a:stretch/>
        </p:blipFill>
        <p:spPr>
          <a:xfrm>
            <a:off x="254038" y="1034576"/>
            <a:ext cx="2410303" cy="4339902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456122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고객등록방법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_ARS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인증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2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311040" y="5522942"/>
            <a:ext cx="2403243" cy="1403214"/>
            <a:chOff x="1050431" y="2272026"/>
            <a:chExt cx="2677411" cy="1295138"/>
          </a:xfrm>
        </p:grpSpPr>
        <p:sp>
          <p:nvSpPr>
            <p:cNvPr id="22" name="양쪽 모서리가 둥근 사각형 21"/>
            <p:cNvSpPr/>
            <p:nvPr/>
          </p:nvSpPr>
          <p:spPr>
            <a:xfrm flipV="1">
              <a:off x="1054111" y="2653847"/>
              <a:ext cx="2666839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ARS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인증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857172" y="2034671"/>
            <a:ext cx="654657" cy="709972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1" b="6480"/>
          <a:stretch/>
        </p:blipFill>
        <p:spPr>
          <a:xfrm>
            <a:off x="8143019" y="1034575"/>
            <a:ext cx="2422800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27" name="그룹 26"/>
          <p:cNvGrpSpPr/>
          <p:nvPr/>
        </p:nvGrpSpPr>
        <p:grpSpPr>
          <a:xfrm>
            <a:off x="2995279" y="5541968"/>
            <a:ext cx="2403243" cy="1403214"/>
            <a:chOff x="1020021" y="2272026"/>
            <a:chExt cx="2677411" cy="1295138"/>
          </a:xfrm>
        </p:grpSpPr>
        <p:sp>
          <p:nvSpPr>
            <p:cNvPr id="28" name="양쪽 모서리가 둥근 사각형 27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정보동의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및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중복확인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1151501" y="2747693"/>
              <a:ext cx="253903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정보동의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및 본인인증 확인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션택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이름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생년월일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6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자리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핸드폰번호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입력 </a:t>
              </a:r>
            </a:p>
          </p:txBody>
        </p:sp>
      </p:grpSp>
      <p:grpSp>
        <p:nvGrpSpPr>
          <p:cNvPr id="31" name="그룹 30"/>
          <p:cNvGrpSpPr/>
          <p:nvPr/>
        </p:nvGrpSpPr>
        <p:grpSpPr>
          <a:xfrm>
            <a:off x="5562872" y="5543213"/>
            <a:ext cx="5002947" cy="1403214"/>
            <a:chOff x="1020021" y="2272026"/>
            <a:chExt cx="2677411" cy="1295138"/>
          </a:xfrm>
        </p:grpSpPr>
        <p:sp>
          <p:nvSpPr>
            <p:cNvPr id="32" name="양쪽 모서리가 둥근 사각형 31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3" name="양쪽 모서리가 둥근 사각형 32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고객서명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및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문서확인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 flipH="1">
              <a:off x="1151501" y="2747693"/>
              <a:ext cx="2539039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 flipH="1">
            <a:off x="5761462" y="6057328"/>
            <a:ext cx="2279040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고객서명 및 문서확인하고 닫기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6" name="직사각형 45"/>
          <p:cNvSpPr/>
          <p:nvPr/>
        </p:nvSpPr>
        <p:spPr>
          <a:xfrm>
            <a:off x="2995279" y="1269086"/>
            <a:ext cx="1099049" cy="25095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/>
          <p:cNvSpPr/>
          <p:nvPr/>
        </p:nvSpPr>
        <p:spPr>
          <a:xfrm>
            <a:off x="2995279" y="3897440"/>
            <a:ext cx="2395990" cy="98845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271712" y="5048983"/>
            <a:ext cx="2395990" cy="305592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6224443" y="1992679"/>
            <a:ext cx="1099049" cy="28110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직사각형 43"/>
          <p:cNvSpPr/>
          <p:nvPr/>
        </p:nvSpPr>
        <p:spPr>
          <a:xfrm>
            <a:off x="5652867" y="2485773"/>
            <a:ext cx="2224831" cy="89865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5" name="직사각형 44"/>
          <p:cNvSpPr/>
          <p:nvPr/>
        </p:nvSpPr>
        <p:spPr>
          <a:xfrm>
            <a:off x="10177154" y="1257211"/>
            <a:ext cx="412416" cy="262832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 descr="그래픽, 폰트, 그래픽 디자인, 로고이(가) 표시된 사진">
            <a:extLst>
              <a:ext uri="{FF2B5EF4-FFF2-40B4-BE49-F238E27FC236}">
                <a16:creationId xmlns:a16="http://schemas.microsoft.com/office/drawing/2014/main" id="{93B729FB-3B1B-383B-5B34-F836A08AD56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66187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456122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고객등록방법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_ARS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인증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38701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2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864489" y="5313016"/>
            <a:ext cx="2403243" cy="1403214"/>
            <a:chOff x="1050431" y="2272026"/>
            <a:chExt cx="2677411" cy="1295138"/>
          </a:xfrm>
        </p:grpSpPr>
        <p:sp>
          <p:nvSpPr>
            <p:cNvPr id="22" name="양쪽 모서리가 둥근 사각형 21"/>
            <p:cNvSpPr/>
            <p:nvPr/>
          </p:nvSpPr>
          <p:spPr>
            <a:xfrm flipV="1">
              <a:off x="1054111" y="2653847"/>
              <a:ext cx="2666839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ARS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 고객 등록 </a:t>
              </a:r>
            </a:p>
          </p:txBody>
        </p:sp>
      </p:grpSp>
      <p:pic>
        <p:nvPicPr>
          <p:cNvPr id="5" name="그림 4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 b="6170"/>
          <a:stretch/>
        </p:blipFill>
        <p:spPr>
          <a:xfrm>
            <a:off x="864489" y="891902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그림 5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" b="5882"/>
          <a:stretch/>
        </p:blipFill>
        <p:spPr>
          <a:xfrm>
            <a:off x="3761406" y="903931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6" name="직사각형 25"/>
          <p:cNvSpPr/>
          <p:nvPr/>
        </p:nvSpPr>
        <p:spPr>
          <a:xfrm>
            <a:off x="864489" y="1430899"/>
            <a:ext cx="1182675" cy="35564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TextBox 26"/>
          <p:cNvSpPr txBox="1"/>
          <p:nvPr/>
        </p:nvSpPr>
        <p:spPr>
          <a:xfrm flipH="1">
            <a:off x="985599" y="5825753"/>
            <a:ext cx="2279040" cy="7130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ARS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고객등록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080-081-5351</a:t>
            </a:r>
            <a:r>
              <a:rPr lang="en-US" altLang="ko-KR" sz="14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동의서번호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등록 →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               고객  주민번호 등록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grpSp>
        <p:nvGrpSpPr>
          <p:cNvPr id="28" name="그룹 27"/>
          <p:cNvGrpSpPr/>
          <p:nvPr/>
        </p:nvGrpSpPr>
        <p:grpSpPr>
          <a:xfrm>
            <a:off x="3761406" y="5323663"/>
            <a:ext cx="2403243" cy="1403214"/>
            <a:chOff x="1020021" y="2272026"/>
            <a:chExt cx="2677411" cy="1295138"/>
          </a:xfrm>
        </p:grpSpPr>
        <p:sp>
          <p:nvSpPr>
            <p:cNvPr id="29" name="양쪽 모서리가 둥근 사각형 28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0" name="양쪽 모서리가 둥근 사각형 29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 기본 정보 입력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1151501" y="2747693"/>
              <a:ext cx="253903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주소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직업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운전 모두 입력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외국인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은 국적과  외국인등록증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발급일자 입력 </a:t>
              </a: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1111379" y="2485824"/>
            <a:ext cx="1952455" cy="35564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3780988" y="3374184"/>
            <a:ext cx="2403218" cy="154220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0BF4369-1C27-4549-8BE0-CFB270ECCDFC}"/>
              </a:ext>
            </a:extLst>
          </p:cNvPr>
          <p:cNvSpPr txBox="1"/>
          <p:nvPr/>
        </p:nvSpPr>
        <p:spPr>
          <a:xfrm>
            <a:off x="1819034" y="2590227"/>
            <a:ext cx="884256" cy="1846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>
                <a:solidFill>
                  <a:srgbClr val="007DC5"/>
                </a:solidFill>
              </a:rPr>
              <a:t>080-081-5351</a:t>
            </a:r>
            <a:endParaRPr lang="ko-KR" altLang="en-US" sz="1200" dirty="0">
              <a:solidFill>
                <a:srgbClr val="007DC5"/>
              </a:solidFill>
            </a:endParaRPr>
          </a:p>
        </p:txBody>
      </p:sp>
      <p:pic>
        <p:nvPicPr>
          <p:cNvPr id="3" name="그림 2" descr="그래픽, 폰트, 그래픽 디자인, 로고이(가) 표시된 사진">
            <a:extLst>
              <a:ext uri="{FF2B5EF4-FFF2-40B4-BE49-F238E27FC236}">
                <a16:creationId xmlns:a16="http://schemas.microsoft.com/office/drawing/2014/main" id="{0658E9E3-1E02-06E2-E15D-FFE57F2982F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656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고객관리 </a:t>
            </a:r>
            <a:r>
              <a:rPr kumimoji="0" lang="en-US" altLang="ko-KR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0" lang="ko-KR" altLang="en-US" sz="28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고객조회</a:t>
            </a:r>
            <a:r>
              <a:rPr kumimoji="0"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/ </a:t>
            </a:r>
            <a:r>
              <a:rPr kumimoji="0"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적합성진단</a:t>
            </a:r>
            <a:r>
              <a:rPr kumimoji="0" lang="en-US" altLang="ko-KR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endParaRPr kumimoji="0" lang="ko-KR" altLang="en-US" sz="28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98C23833-9310-B385-30CD-3245489FCC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0757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045432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고객관리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고객조회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64379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2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324688" y="5541048"/>
            <a:ext cx="2403243" cy="1403214"/>
            <a:chOff x="1050431" y="2272026"/>
            <a:chExt cx="2677411" cy="1295138"/>
          </a:xfrm>
        </p:grpSpPr>
        <p:sp>
          <p:nvSpPr>
            <p:cNvPr id="22" name="양쪽 모서리가 둥근 사각형 2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고객조회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181912" y="2747693"/>
              <a:ext cx="2122548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고객관련 조회 메뉴</a:t>
              </a: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2942663" y="5555991"/>
            <a:ext cx="2403243" cy="1403214"/>
            <a:chOff x="1050431" y="2272026"/>
            <a:chExt cx="2677411" cy="1295138"/>
          </a:xfrm>
        </p:grpSpPr>
        <p:sp>
          <p:nvSpPr>
            <p:cNvPr id="28" name="양쪽 모서리가 둥근 사각형 27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기본정보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5494412" y="5530471"/>
            <a:ext cx="2403243" cy="1403214"/>
            <a:chOff x="1050431" y="2272026"/>
            <a:chExt cx="2677411" cy="1295138"/>
          </a:xfrm>
        </p:grpSpPr>
        <p:sp>
          <p:nvSpPr>
            <p:cNvPr id="41" name="양쪽 모서리가 둥근 사각형 40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세대정보</a:t>
              </a: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8081675" y="5543065"/>
            <a:ext cx="2403243" cy="1403214"/>
            <a:chOff x="1020021" y="2272026"/>
            <a:chExt cx="2677411" cy="1295138"/>
          </a:xfrm>
        </p:grpSpPr>
        <p:sp>
          <p:nvSpPr>
            <p:cNvPr id="50" name="양쪽 모서리가 둥근 사각형 49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51" name="양쪽 모서리가 둥근 사각형 50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계약 조회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 flipH="1">
              <a:off x="1151501" y="2747693"/>
              <a:ext cx="2539039" cy="4000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고객 보유 계약 조회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46" name="그림 45">
            <a:extLst>
              <a:ext uri="{FF2B5EF4-FFF2-40B4-BE49-F238E27FC236}">
                <a16:creationId xmlns:a16="http://schemas.microsoft.com/office/drawing/2014/main" id="{180A8354-E37F-4600-AE40-BDE6CE8CE8FB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9" b="5553"/>
          <a:stretch/>
        </p:blipFill>
        <p:spPr>
          <a:xfrm>
            <a:off x="421937" y="1046956"/>
            <a:ext cx="2305994" cy="4320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3" name="직사각형 52">
            <a:extLst>
              <a:ext uri="{FF2B5EF4-FFF2-40B4-BE49-F238E27FC236}">
                <a16:creationId xmlns:a16="http://schemas.microsoft.com/office/drawing/2014/main" id="{F1A0BB65-1384-496C-B938-A3FEA8237B9F}"/>
              </a:ext>
            </a:extLst>
          </p:cNvPr>
          <p:cNvSpPr/>
          <p:nvPr/>
        </p:nvSpPr>
        <p:spPr>
          <a:xfrm>
            <a:off x="1070826" y="1811357"/>
            <a:ext cx="727830" cy="298072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D7F9D206-CC8D-456C-84D3-B09950398AC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22036" t="20570" r="21502" b="31404"/>
          <a:stretch/>
        </p:blipFill>
        <p:spPr>
          <a:xfrm>
            <a:off x="2945966" y="1046956"/>
            <a:ext cx="2393754" cy="43980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650D193-6442-48C0-B00C-4084C52F9D89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l="21510" t="20514" r="21239" b="31393"/>
          <a:stretch/>
        </p:blipFill>
        <p:spPr>
          <a:xfrm>
            <a:off x="5508504" y="1046956"/>
            <a:ext cx="2422800" cy="438403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9" name="그림 8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CDEDFED2-6DD9-4B26-9B3F-87F5D5A6BD9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7"/>
          <a:srcRect l="22126" t="21007" r="22735" b="31015"/>
          <a:stretch/>
        </p:blipFill>
        <p:spPr>
          <a:xfrm>
            <a:off x="7994211" y="1067799"/>
            <a:ext cx="2422800" cy="4348424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1457CC87-53E1-4EF9-B83E-4D57B6C67838}"/>
              </a:ext>
            </a:extLst>
          </p:cNvPr>
          <p:cNvSpPr/>
          <p:nvPr/>
        </p:nvSpPr>
        <p:spPr>
          <a:xfrm>
            <a:off x="7108721" y="1855272"/>
            <a:ext cx="782747" cy="298072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AB969E40-6EE5-441C-BD6D-D6E046FC6A8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3706" t="44306" r="40026" b="33677"/>
          <a:stretch/>
        </p:blipFill>
        <p:spPr>
          <a:xfrm>
            <a:off x="4436567" y="3625910"/>
            <a:ext cx="966060" cy="1664414"/>
          </a:xfrm>
          <a:prstGeom prst="rect">
            <a:avLst/>
          </a:prstGeom>
        </p:spPr>
      </p:pic>
      <p:sp>
        <p:nvSpPr>
          <p:cNvPr id="60" name="직사각형 59">
            <a:extLst>
              <a:ext uri="{FF2B5EF4-FFF2-40B4-BE49-F238E27FC236}">
                <a16:creationId xmlns:a16="http://schemas.microsoft.com/office/drawing/2014/main" id="{5736EB7C-66F4-4713-A509-01AB54C14AD0}"/>
              </a:ext>
            </a:extLst>
          </p:cNvPr>
          <p:cNvSpPr/>
          <p:nvPr/>
        </p:nvSpPr>
        <p:spPr>
          <a:xfrm>
            <a:off x="5034112" y="1118768"/>
            <a:ext cx="261959" cy="27510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2F8AA21D-D2BF-43D3-A34A-4A601957EB91}"/>
              </a:ext>
            </a:extLst>
          </p:cNvPr>
          <p:cNvSpPr/>
          <p:nvPr/>
        </p:nvSpPr>
        <p:spPr>
          <a:xfrm>
            <a:off x="3915150" y="4768067"/>
            <a:ext cx="417221" cy="37427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C54387A-3EA4-4D55-BAD0-8074642AB20D}"/>
              </a:ext>
            </a:extLst>
          </p:cNvPr>
          <p:cNvSpPr txBox="1"/>
          <p:nvPr/>
        </p:nvSpPr>
        <p:spPr>
          <a:xfrm flipH="1">
            <a:off x="3104291" y="6065475"/>
            <a:ext cx="1905198" cy="6181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주소 및 고객정보 변경가능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가입제안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적합성진단 등 바로가기 가능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F0E9227F-64ED-4D78-BF1D-9ABD4014E144}"/>
              </a:ext>
            </a:extLst>
          </p:cNvPr>
          <p:cNvSpPr txBox="1"/>
          <p:nvPr/>
        </p:nvSpPr>
        <p:spPr>
          <a:xfrm flipH="1">
            <a:off x="5650516" y="6045269"/>
            <a:ext cx="1905198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계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피 상이건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진행시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0000"/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관계등록 화면</a:t>
            </a:r>
          </a:p>
        </p:txBody>
      </p:sp>
    </p:spTree>
    <p:extLst>
      <p:ext uri="{BB962C8B-B14F-4D97-AF65-F5344CB8AC3E}">
        <p14:creationId xmlns:p14="http://schemas.microsoft.com/office/powerpoint/2010/main" val="283031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341393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적합성 진단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8974603" y="4129702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2</a:t>
            </a:r>
          </a:p>
        </p:txBody>
      </p:sp>
      <p:grpSp>
        <p:nvGrpSpPr>
          <p:cNvPr id="21" name="그룹 20"/>
          <p:cNvGrpSpPr/>
          <p:nvPr/>
        </p:nvGrpSpPr>
        <p:grpSpPr>
          <a:xfrm>
            <a:off x="324688" y="5541048"/>
            <a:ext cx="2403243" cy="1403214"/>
            <a:chOff x="1050431" y="2272026"/>
            <a:chExt cx="2677411" cy="1295138"/>
          </a:xfrm>
        </p:grpSpPr>
        <p:sp>
          <p:nvSpPr>
            <p:cNvPr id="22" name="양쪽 모서리가 둥근 사각형 2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3" name="양쪽 모서리가 둥근 사각형 2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고객조회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 flipH="1">
              <a:off x="1181912" y="2747693"/>
              <a:ext cx="251224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전자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옴니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적합성 진단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선택후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고객조회후 적합성진단 실시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적합성진단은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하루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한번만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가능</a:t>
              </a: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2942663" y="5555991"/>
            <a:ext cx="2403243" cy="1403214"/>
            <a:chOff x="1050431" y="2272026"/>
            <a:chExt cx="2677411" cy="1295138"/>
          </a:xfrm>
        </p:grpSpPr>
        <p:sp>
          <p:nvSpPr>
            <p:cNvPr id="28" name="양쪽 모서리가 둥근 사각형 27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고객동의</a:t>
              </a: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5494412" y="5530471"/>
            <a:ext cx="2403243" cy="1403214"/>
            <a:chOff x="1050431" y="2272026"/>
            <a:chExt cx="2677411" cy="1295138"/>
          </a:xfrm>
        </p:grpSpPr>
        <p:sp>
          <p:nvSpPr>
            <p:cNvPr id="41" name="양쪽 모서리가 둥근 사각형 40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본인인증</a:t>
              </a:r>
            </a:p>
          </p:txBody>
        </p:sp>
      </p:grpSp>
      <p:grpSp>
        <p:nvGrpSpPr>
          <p:cNvPr id="49" name="그룹 48"/>
          <p:cNvGrpSpPr/>
          <p:nvPr/>
        </p:nvGrpSpPr>
        <p:grpSpPr>
          <a:xfrm>
            <a:off x="8081675" y="5543065"/>
            <a:ext cx="2403243" cy="1403214"/>
            <a:chOff x="1020021" y="2272026"/>
            <a:chExt cx="2677411" cy="1295138"/>
          </a:xfrm>
        </p:grpSpPr>
        <p:sp>
          <p:nvSpPr>
            <p:cNvPr id="50" name="양쪽 모서리가 둥근 사각형 49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51" name="양쪽 모서리가 둥근 사각형 50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적합성진단 및 결과확인</a:t>
              </a:r>
            </a:p>
          </p:txBody>
        </p:sp>
      </p:grpSp>
      <p:sp>
        <p:nvSpPr>
          <p:cNvPr id="63" name="TextBox 62">
            <a:extLst>
              <a:ext uri="{FF2B5EF4-FFF2-40B4-BE49-F238E27FC236}">
                <a16:creationId xmlns:a16="http://schemas.microsoft.com/office/drawing/2014/main" id="{F0E9227F-64ED-4D78-BF1D-9ABD4014E144}"/>
              </a:ext>
            </a:extLst>
          </p:cNvPr>
          <p:cNvSpPr txBox="1"/>
          <p:nvPr/>
        </p:nvSpPr>
        <p:spPr>
          <a:xfrm flipH="1">
            <a:off x="5650516" y="6045269"/>
            <a:ext cx="190519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휴대폰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신용카드 인증</a:t>
            </a:r>
          </a:p>
        </p:txBody>
      </p:sp>
      <p:pic>
        <p:nvPicPr>
          <p:cNvPr id="3" name="그림 2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3AF7C341-2B6B-4C40-B43C-783B9A60088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21343" t="20454" r="23894" b="31156"/>
          <a:stretch/>
        </p:blipFill>
        <p:spPr>
          <a:xfrm>
            <a:off x="8051883" y="1104718"/>
            <a:ext cx="2422800" cy="4354907"/>
          </a:xfrm>
          <a:prstGeom prst="rect">
            <a:avLst/>
          </a:prstGeom>
          <a:noFill/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그림 16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C43D6FC0-83A4-4CE3-98BB-5853EECE33EA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22798" t="20830" r="22382" b="31747"/>
          <a:stretch/>
        </p:blipFill>
        <p:spPr>
          <a:xfrm>
            <a:off x="2882159" y="1110251"/>
            <a:ext cx="2422800" cy="4337396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9" name="그림 18" descr="텍스트, 전자기기, 컴퓨터이(가) 표시된 사진&#10;&#10;자동 생성된 설명">
            <a:extLst>
              <a:ext uri="{FF2B5EF4-FFF2-40B4-BE49-F238E27FC236}">
                <a16:creationId xmlns:a16="http://schemas.microsoft.com/office/drawing/2014/main" id="{99AC2D19-C3D7-4324-8BBA-714DB335C2B3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/>
          <a:srcRect l="23522" t="20682" r="21715" b="31298"/>
          <a:stretch/>
        </p:blipFill>
        <p:spPr>
          <a:xfrm>
            <a:off x="5494412" y="1104719"/>
            <a:ext cx="2422800" cy="4337395"/>
          </a:xfrm>
          <a:prstGeom prst="rect">
            <a:avLst/>
          </a:pr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67" name="직사각형 66">
            <a:extLst>
              <a:ext uri="{FF2B5EF4-FFF2-40B4-BE49-F238E27FC236}">
                <a16:creationId xmlns:a16="http://schemas.microsoft.com/office/drawing/2014/main" id="{E72FF7D5-24A5-4E44-BC7D-A9BC3EEB2415}"/>
              </a:ext>
            </a:extLst>
          </p:cNvPr>
          <p:cNvSpPr/>
          <p:nvPr/>
        </p:nvSpPr>
        <p:spPr>
          <a:xfrm>
            <a:off x="3225098" y="3779837"/>
            <a:ext cx="1877052" cy="34986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F42FA657-609A-FCD7-E4AB-BEDBA9C0CD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61" b="6365"/>
          <a:stretch/>
        </p:blipFill>
        <p:spPr>
          <a:xfrm>
            <a:off x="298945" y="1112610"/>
            <a:ext cx="2448543" cy="433739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 descr="그래픽, 폰트, 그래픽 디자인, 로고이(가) 표시된 사진">
            <a:extLst>
              <a:ext uri="{FF2B5EF4-FFF2-40B4-BE49-F238E27FC236}">
                <a16:creationId xmlns:a16="http://schemas.microsoft.com/office/drawing/2014/main" id="{569F345E-B6BD-5D22-5B40-B4EBEC3F609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0101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2800" b="1" kern="12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가입설계</a:t>
            </a:r>
          </a:p>
        </p:txBody>
      </p:sp>
    </p:spTree>
    <p:extLst>
      <p:ext uri="{BB962C8B-B14F-4D97-AF65-F5344CB8AC3E}">
        <p14:creationId xmlns:p14="http://schemas.microsoft.com/office/powerpoint/2010/main" val="288793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39A8126B-7183-7787-E5B1-537E6D1DEB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27" b="4850"/>
          <a:stretch/>
        </p:blipFill>
        <p:spPr>
          <a:xfrm>
            <a:off x="7961224" y="920967"/>
            <a:ext cx="2402318" cy="428085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051570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가입설계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pic>
        <p:nvPicPr>
          <p:cNvPr id="16" name="그림 15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1" b="5852"/>
          <a:stretch/>
        </p:blipFill>
        <p:spPr>
          <a:xfrm>
            <a:off x="307790" y="920967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7" name="그림 16"/>
          <p:cNvPicPr preferRelativeResize="0">
            <a:picLocks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" b="5776"/>
          <a:stretch/>
        </p:blipFill>
        <p:spPr>
          <a:xfrm>
            <a:off x="2914184" y="920967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20" name="그룹 19"/>
          <p:cNvGrpSpPr/>
          <p:nvPr/>
        </p:nvGrpSpPr>
        <p:grpSpPr>
          <a:xfrm>
            <a:off x="325373" y="5300410"/>
            <a:ext cx="2403243" cy="1403214"/>
            <a:chOff x="1050431" y="2272026"/>
            <a:chExt cx="2677411" cy="1295138"/>
          </a:xfrm>
        </p:grpSpPr>
        <p:sp>
          <p:nvSpPr>
            <p:cNvPr id="21" name="양쪽 모서리가 둥근 사각형 20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2" name="양쪽 모서리가 둥근 사각형 21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가입제안 메인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 flipH="1">
              <a:off x="1181912" y="2747693"/>
              <a:ext cx="253903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기존고객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 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등록고객 및 기계약자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가상고객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가입제안이력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으로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시작</a:t>
              </a:r>
            </a:p>
          </p:txBody>
        </p:sp>
      </p:grpSp>
      <p:sp>
        <p:nvSpPr>
          <p:cNvPr id="24" name="직사각형 23"/>
          <p:cNvSpPr/>
          <p:nvPr/>
        </p:nvSpPr>
        <p:spPr>
          <a:xfrm>
            <a:off x="443389" y="2258118"/>
            <a:ext cx="2145901" cy="51606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/>
          <p:cNvSpPr/>
          <p:nvPr/>
        </p:nvSpPr>
        <p:spPr>
          <a:xfrm>
            <a:off x="4698747" y="2384866"/>
            <a:ext cx="573901" cy="24444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923962" y="5328702"/>
            <a:ext cx="2403243" cy="1695171"/>
            <a:chOff x="1050431" y="2272026"/>
            <a:chExt cx="2677411" cy="1564608"/>
          </a:xfrm>
        </p:grpSpPr>
        <p:sp>
          <p:nvSpPr>
            <p:cNvPr id="27" name="양쪽 모서리가 둥근 사각형 26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8" name="양쪽 모서리가 둥근 사각형 27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 검색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 flipH="1">
              <a:off x="1181912" y="2747693"/>
              <a:ext cx="2539039" cy="10889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계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피 상이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건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진행시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(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세대정보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관계 입력 필수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피보험자 변경  클릭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</a:t>
              </a:r>
            </a:p>
            <a:p>
              <a:pPr marL="0" lvl="1" latinLnBrk="0">
                <a:spcBef>
                  <a:spcPts val="500"/>
                </a:spcBef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0" name="그룹 29"/>
          <p:cNvGrpSpPr/>
          <p:nvPr/>
        </p:nvGrpSpPr>
        <p:grpSpPr>
          <a:xfrm>
            <a:off x="5469697" y="5307368"/>
            <a:ext cx="2415164" cy="1403214"/>
            <a:chOff x="1030259" y="2272026"/>
            <a:chExt cx="2690692" cy="1295138"/>
          </a:xfrm>
        </p:grpSpPr>
        <p:sp>
          <p:nvSpPr>
            <p:cNvPr id="31" name="양쪽 모서리가 둥근 사각형 30"/>
            <p:cNvSpPr/>
            <p:nvPr/>
          </p:nvSpPr>
          <p:spPr>
            <a:xfrm flipV="1">
              <a:off x="1033939" y="2653847"/>
              <a:ext cx="2666839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2" name="양쪽 모서리가 둥근 사각형 31"/>
            <p:cNvSpPr/>
            <p:nvPr/>
          </p:nvSpPr>
          <p:spPr>
            <a:xfrm>
              <a:off x="1030259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상품선택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 flipH="1">
              <a:off x="1181912" y="2747693"/>
              <a:ext cx="2539039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40" name="그룹 39"/>
          <p:cNvGrpSpPr/>
          <p:nvPr/>
        </p:nvGrpSpPr>
        <p:grpSpPr>
          <a:xfrm>
            <a:off x="7982943" y="5305598"/>
            <a:ext cx="2415164" cy="1403214"/>
            <a:chOff x="1030259" y="2272026"/>
            <a:chExt cx="2690692" cy="1295138"/>
          </a:xfrm>
        </p:grpSpPr>
        <p:sp>
          <p:nvSpPr>
            <p:cNvPr id="41" name="양쪽 모서리가 둥근 사각형 40"/>
            <p:cNvSpPr/>
            <p:nvPr/>
          </p:nvSpPr>
          <p:spPr>
            <a:xfrm flipV="1">
              <a:off x="1033939" y="2653847"/>
              <a:ext cx="2666839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1030259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가입조건 입력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flipH="1">
              <a:off x="1181912" y="2747693"/>
              <a:ext cx="2539039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8040503" y="2292347"/>
            <a:ext cx="563988" cy="36930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9158983" y="2283287"/>
            <a:ext cx="563988" cy="36930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8604491" y="3150400"/>
            <a:ext cx="1224840" cy="28302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6EC7C4F0-3398-3D54-A3C1-53764371DC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018" b="6434"/>
          <a:stretch/>
        </p:blipFill>
        <p:spPr>
          <a:xfrm>
            <a:off x="5414072" y="920967"/>
            <a:ext cx="2452682" cy="432028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그림 8" descr="그래픽, 폰트, 그래픽 디자인, 로고이(가) 표시된 사진">
            <a:extLst>
              <a:ext uri="{FF2B5EF4-FFF2-40B4-BE49-F238E27FC236}">
                <a16:creationId xmlns:a16="http://schemas.microsoft.com/office/drawing/2014/main" id="{9B00901E-DC44-2494-94F6-E2F37AB16D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313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051570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가입설계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pic>
        <p:nvPicPr>
          <p:cNvPr id="21" name="그림 20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" b="6092"/>
          <a:stretch/>
        </p:blipFill>
        <p:spPr>
          <a:xfrm>
            <a:off x="489972" y="898500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그림 1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" b="6483"/>
          <a:stretch/>
        </p:blipFill>
        <p:spPr>
          <a:xfrm>
            <a:off x="3183151" y="898500"/>
            <a:ext cx="2422800" cy="4320000"/>
          </a:xfrm>
          <a:prstGeom prst="rect">
            <a:avLst/>
          </a:prstGeom>
        </p:spPr>
      </p:pic>
      <p:sp>
        <p:nvSpPr>
          <p:cNvPr id="23" name="직사각형 22"/>
          <p:cNvSpPr/>
          <p:nvPr/>
        </p:nvSpPr>
        <p:spPr>
          <a:xfrm>
            <a:off x="1387329" y="4476331"/>
            <a:ext cx="592721" cy="45266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4" name="꺾인 연결선 3"/>
          <p:cNvCxnSpPr/>
          <p:nvPr/>
        </p:nvCxnSpPr>
        <p:spPr>
          <a:xfrm rot="5400000" flipH="1" flipV="1">
            <a:off x="2454298" y="3227120"/>
            <a:ext cx="543206" cy="1937107"/>
          </a:xfrm>
          <a:prstGeom prst="bentConnector2">
            <a:avLst/>
          </a:prstGeom>
          <a:ln w="25400">
            <a:solidFill>
              <a:srgbClr val="0041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직사각형 25"/>
          <p:cNvSpPr/>
          <p:nvPr/>
        </p:nvSpPr>
        <p:spPr>
          <a:xfrm>
            <a:off x="3694454" y="3171123"/>
            <a:ext cx="1130454" cy="17578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505853" y="5276344"/>
            <a:ext cx="5100098" cy="1402300"/>
            <a:chOff x="1050431" y="2272026"/>
            <a:chExt cx="2677411" cy="1295138"/>
          </a:xfrm>
        </p:grpSpPr>
        <p:sp>
          <p:nvSpPr>
            <p:cNvPr id="28" name="양쪽 모서리가 둥근 사각형 27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5.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보험료계산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1181912" y="2747693"/>
              <a:ext cx="2539039" cy="4000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추가납입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중도인출 설정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연금정보 및 펀드 정보 설정</a:t>
              </a:r>
            </a:p>
          </p:txBody>
        </p:sp>
      </p:grpSp>
      <p:sp>
        <p:nvSpPr>
          <p:cNvPr id="25" name="직사각형 24"/>
          <p:cNvSpPr/>
          <p:nvPr/>
        </p:nvSpPr>
        <p:spPr>
          <a:xfrm>
            <a:off x="3750785" y="4254181"/>
            <a:ext cx="982645" cy="40303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4" b="6488"/>
          <a:stretch/>
        </p:blipFill>
        <p:spPr>
          <a:xfrm>
            <a:off x="7231942" y="1011123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cxnSp>
        <p:nvCxnSpPr>
          <p:cNvPr id="31" name="꺾인 연결선 30"/>
          <p:cNvCxnSpPr>
            <a:stCxn id="25" idx="3"/>
          </p:cNvCxnSpPr>
          <p:nvPr/>
        </p:nvCxnSpPr>
        <p:spPr>
          <a:xfrm flipV="1">
            <a:off x="4733430" y="2215553"/>
            <a:ext cx="2498512" cy="2240145"/>
          </a:xfrm>
          <a:prstGeom prst="bentConnector3">
            <a:avLst>
              <a:gd name="adj1" fmla="val 50000"/>
            </a:avLst>
          </a:prstGeom>
          <a:ln w="25400">
            <a:solidFill>
              <a:srgbClr val="0041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직사각형 31"/>
          <p:cNvSpPr/>
          <p:nvPr/>
        </p:nvSpPr>
        <p:spPr>
          <a:xfrm>
            <a:off x="7849543" y="1011123"/>
            <a:ext cx="1162116" cy="29041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33" name="그룹 32"/>
          <p:cNvGrpSpPr/>
          <p:nvPr/>
        </p:nvGrpSpPr>
        <p:grpSpPr>
          <a:xfrm>
            <a:off x="7222084" y="5428746"/>
            <a:ext cx="2449299" cy="699691"/>
            <a:chOff x="1050431" y="2272026"/>
            <a:chExt cx="2677411" cy="646221"/>
          </a:xfrm>
        </p:grpSpPr>
        <p:sp>
          <p:nvSpPr>
            <p:cNvPr id="41" name="양쪽 모서리가 둥근 사각형 40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4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추가납입</a:t>
              </a:r>
              <a:r>
                <a:rPr lang="en-US" altLang="ko-KR" sz="14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4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중도인출 설정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1181912" y="2747693"/>
              <a:ext cx="2539039" cy="170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추가납입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중도인출 설정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5" name="그림 4" descr="그래픽, 폰트, 그래픽 디자인, 로고이(가) 표시된 사진">
            <a:extLst>
              <a:ext uri="{FF2B5EF4-FFF2-40B4-BE49-F238E27FC236}">
                <a16:creationId xmlns:a16="http://schemas.microsoft.com/office/drawing/2014/main" id="{319A112C-912D-9C11-CAD0-412E33AD3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91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051570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가입설계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195582" y="446390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pic>
        <p:nvPicPr>
          <p:cNvPr id="20" name="그림 19"/>
          <p:cNvPicPr preferRelativeResize="0"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4" b="5940"/>
          <a:stretch/>
        </p:blipFill>
        <p:spPr>
          <a:xfrm>
            <a:off x="5434330" y="899904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1" name="그림 20"/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" b="6092"/>
          <a:stretch/>
        </p:blipFill>
        <p:spPr>
          <a:xfrm>
            <a:off x="308633" y="905398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23" name="직사각형 22"/>
          <p:cNvSpPr/>
          <p:nvPr/>
        </p:nvSpPr>
        <p:spPr>
          <a:xfrm>
            <a:off x="1520033" y="4890638"/>
            <a:ext cx="1211400" cy="33476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7" name="그룹 26"/>
          <p:cNvGrpSpPr/>
          <p:nvPr/>
        </p:nvGrpSpPr>
        <p:grpSpPr>
          <a:xfrm>
            <a:off x="301623" y="5410109"/>
            <a:ext cx="7555507" cy="1403214"/>
            <a:chOff x="1050431" y="2272026"/>
            <a:chExt cx="2677411" cy="1295138"/>
          </a:xfrm>
        </p:grpSpPr>
        <p:sp>
          <p:nvSpPr>
            <p:cNvPr id="28" name="양쪽 모서리가 둥근 사각형 27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9" name="양쪽 모서리가 둥근 사각형 28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6.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전산심사 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/ 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청약입력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 flipH="1">
              <a:off x="1079452" y="2747693"/>
              <a:ext cx="2539039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전산심사 및 저장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가입제안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PDF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보기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가입제안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미리보기만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가능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PDF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파일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다운필요시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가입제안이력조회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에서 가능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가입제안 고객전송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고객의 휴대폰으로 가입제안서 전송</a:t>
              </a:r>
            </a:p>
          </p:txBody>
        </p:sp>
      </p:grpSp>
      <p:pic>
        <p:nvPicPr>
          <p:cNvPr id="5" name="그림 4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1" b="6483"/>
          <a:stretch/>
        </p:blipFill>
        <p:spPr>
          <a:xfrm>
            <a:off x="2863144" y="899904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2F78246D-D5C5-4B09-A498-7F80D142499D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63" t="76123" b="15202"/>
          <a:stretch/>
        </p:blipFill>
        <p:spPr>
          <a:xfrm>
            <a:off x="6320413" y="4531807"/>
            <a:ext cx="635879" cy="321545"/>
          </a:xfrm>
          <a:prstGeom prst="rect">
            <a:avLst/>
          </a:prstGeom>
          <a:ln>
            <a:noFill/>
          </a:ln>
        </p:spPr>
      </p:pic>
      <p:pic>
        <p:nvPicPr>
          <p:cNvPr id="8" name="그림 7" descr="텍스트, 전자기기이(가) 표시된 사진&#10;&#10;자동 생성된 설명">
            <a:extLst>
              <a:ext uri="{FF2B5EF4-FFF2-40B4-BE49-F238E27FC236}">
                <a16:creationId xmlns:a16="http://schemas.microsoft.com/office/drawing/2014/main" id="{1E9CC1AA-37C8-4487-B3F4-F39484C7C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663" t="35422" r="22502" b="61125"/>
          <a:stretch/>
        </p:blipFill>
        <p:spPr>
          <a:xfrm>
            <a:off x="5481877" y="2531108"/>
            <a:ext cx="2312949" cy="321545"/>
          </a:xfrm>
          <a:prstGeom prst="rect">
            <a:avLst/>
          </a:prstGeom>
        </p:spPr>
      </p:pic>
      <p:sp>
        <p:nvSpPr>
          <p:cNvPr id="32" name="직사각형 31">
            <a:extLst>
              <a:ext uri="{FF2B5EF4-FFF2-40B4-BE49-F238E27FC236}">
                <a16:creationId xmlns:a16="http://schemas.microsoft.com/office/drawing/2014/main" id="{3593EA54-FB1C-421B-950F-63D44EFD8F31}"/>
              </a:ext>
            </a:extLst>
          </p:cNvPr>
          <p:cNvSpPr/>
          <p:nvPr/>
        </p:nvSpPr>
        <p:spPr>
          <a:xfrm>
            <a:off x="5434329" y="2448016"/>
            <a:ext cx="1217679" cy="40463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cxnSp>
        <p:nvCxnSpPr>
          <p:cNvPr id="33" name="꺾인 연결선 30">
            <a:extLst>
              <a:ext uri="{FF2B5EF4-FFF2-40B4-BE49-F238E27FC236}">
                <a16:creationId xmlns:a16="http://schemas.microsoft.com/office/drawing/2014/main" id="{9EFC97A9-9473-4F24-A7F8-F0D4F2EC4B3A}"/>
              </a:ext>
            </a:extLst>
          </p:cNvPr>
          <p:cNvCxnSpPr>
            <a:cxnSpLocks/>
          </p:cNvCxnSpPr>
          <p:nvPr/>
        </p:nvCxnSpPr>
        <p:spPr>
          <a:xfrm flipV="1">
            <a:off x="6655421" y="2284019"/>
            <a:ext cx="1462604" cy="205802"/>
          </a:xfrm>
          <a:prstGeom prst="bentConnector3">
            <a:avLst>
              <a:gd name="adj1" fmla="val 50000"/>
            </a:avLst>
          </a:prstGeom>
          <a:ln w="25400">
            <a:solidFill>
              <a:srgbClr val="00418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직사각형 1">
            <a:extLst>
              <a:ext uri="{FF2B5EF4-FFF2-40B4-BE49-F238E27FC236}">
                <a16:creationId xmlns:a16="http://schemas.microsoft.com/office/drawing/2014/main" id="{3C11B0CF-A400-4B23-AA6E-DB5036D6291E}"/>
              </a:ext>
            </a:extLst>
          </p:cNvPr>
          <p:cNvSpPr/>
          <p:nvPr/>
        </p:nvSpPr>
        <p:spPr>
          <a:xfrm>
            <a:off x="5461781" y="2974313"/>
            <a:ext cx="2375253" cy="20580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1CBB16B1-6137-16AC-A844-0C826DCF4BB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759" b="23533"/>
          <a:stretch/>
        </p:blipFill>
        <p:spPr>
          <a:xfrm>
            <a:off x="8177383" y="1738247"/>
            <a:ext cx="2074170" cy="323404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415798-1C04-5150-4F67-469E257F2105}"/>
              </a:ext>
            </a:extLst>
          </p:cNvPr>
          <p:cNvSpPr txBox="1"/>
          <p:nvPr/>
        </p:nvSpPr>
        <p:spPr>
          <a:xfrm flipH="1">
            <a:off x="8315035" y="1177682"/>
            <a:ext cx="2745661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PDF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파일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저장시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가입제안이력조회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저장 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FDF4AA90-0A24-56F5-B727-8FAF29E1C6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36084" y="133867"/>
            <a:ext cx="1347333" cy="335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1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US" altLang="ko-KR" sz="2800" b="1" kern="12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M</a:t>
            </a:r>
            <a:r>
              <a:rPr kumimoji="0" lang="ko-KR" altLang="en-US" sz="2800" b="1" kern="12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스마트 앱 다운로드 </a:t>
            </a:r>
            <a:r>
              <a:rPr kumimoji="0"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및 설치방법</a:t>
            </a:r>
            <a:endParaRPr kumimoji="0" lang="ko-KR" altLang="en-US" sz="28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2D53511B-8128-209B-BF2D-B714957BDE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213704" y="163532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927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청약 </a:t>
            </a:r>
            <a:endParaRPr kumimoji="0" lang="ko-KR" altLang="en-US" sz="28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131C63DA-20D6-3D1E-0F15-B68E17170A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1049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045432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청약입력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기본사항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graphicFrame>
        <p:nvGraphicFramePr>
          <p:cNvPr id="31" name="표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4092758"/>
              </p:ext>
            </p:extLst>
          </p:nvPr>
        </p:nvGraphicFramePr>
        <p:xfrm>
          <a:off x="281901" y="840537"/>
          <a:ext cx="10009400" cy="5828712"/>
        </p:xfrm>
        <a:graphic>
          <a:graphicData uri="http://schemas.openxmlformats.org/drawingml/2006/table">
            <a:tbl>
              <a:tblPr firstRow="1" bandRow="1">
                <a:tableStyleId>{22838BEF-8BB2-4498-84A7-C5851F593DF1}</a:tableStyleId>
              </a:tblPr>
              <a:tblGrid>
                <a:gridCol w="2087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082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4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037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2514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3412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bg1"/>
                          </a:solidFill>
                        </a:rPr>
                        <a:t>구   분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bg1"/>
                          </a:solidFill>
                        </a:rPr>
                        <a:t>전자청약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 err="1">
                          <a:solidFill>
                            <a:schemeClr val="bg1"/>
                          </a:solidFill>
                        </a:rPr>
                        <a:t>옴니청약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800" b="1" dirty="0">
                          <a:solidFill>
                            <a:schemeClr val="bg1"/>
                          </a:solidFill>
                        </a:rPr>
                        <a:t>비  고</a:t>
                      </a:r>
                      <a:endParaRPr lang="ko-KR" altLang="en-US" sz="1800" b="1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2818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1" dirty="0"/>
                        <a:t>청약</a:t>
                      </a:r>
                      <a:r>
                        <a:rPr lang="en-US" altLang="ko-KR" sz="1500" b="1" dirty="0"/>
                        <a:t>/</a:t>
                      </a:r>
                      <a:r>
                        <a:rPr lang="ko-KR" altLang="en-US" sz="1500" b="1" dirty="0"/>
                        <a:t>입금</a:t>
                      </a:r>
                      <a:r>
                        <a:rPr lang="ko-KR" altLang="en-US" sz="1500" b="1" baseline="0" dirty="0"/>
                        <a:t> </a:t>
                      </a:r>
                      <a:r>
                        <a:rPr lang="ko-KR" altLang="en-US" sz="1500" b="1" dirty="0"/>
                        <a:t>가능시간</a:t>
                      </a:r>
                      <a:endParaRPr lang="ko-KR" altLang="en-US" sz="1500" b="1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/>
                        <a:t>- 1</a:t>
                      </a:r>
                      <a:r>
                        <a:rPr lang="ko-KR" altLang="en-US" sz="1400" dirty="0"/>
                        <a:t>년 </a:t>
                      </a:r>
                      <a:r>
                        <a:rPr lang="en-US" altLang="ko-KR" sz="1400" dirty="0"/>
                        <a:t>365</a:t>
                      </a:r>
                      <a:r>
                        <a:rPr lang="ko-KR" altLang="en-US" sz="1400" dirty="0"/>
                        <a:t>일</a:t>
                      </a:r>
                      <a:r>
                        <a:rPr lang="en-US" altLang="ko-KR" sz="1400" baseline="0" dirty="0"/>
                        <a:t> </a:t>
                      </a:r>
                      <a:r>
                        <a:rPr lang="ko-KR" altLang="en-US" sz="1400" baseline="0" dirty="0"/>
                        <a:t>휴일 </a:t>
                      </a:r>
                      <a:r>
                        <a:rPr lang="ko-KR" altLang="en-US" sz="1400" dirty="0"/>
                        <a:t>제한 없이 가능</a:t>
                      </a:r>
                      <a:endParaRPr lang="en-US" altLang="ko-KR" sz="1400" dirty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/>
                        <a:t> (</a:t>
                      </a:r>
                      <a:r>
                        <a:rPr lang="ko-KR" altLang="en-US" sz="1400" dirty="0" err="1"/>
                        <a:t>초회입금</a:t>
                      </a:r>
                      <a:r>
                        <a:rPr lang="ko-KR" altLang="en-US" sz="1400" dirty="0"/>
                        <a:t> </a:t>
                      </a:r>
                      <a:r>
                        <a:rPr lang="en-US" altLang="ko-KR" sz="1400" dirty="0"/>
                        <a:t>: </a:t>
                      </a:r>
                      <a:r>
                        <a:rPr lang="ko-KR" altLang="en-US" sz="1400" dirty="0" err="1"/>
                        <a:t>은행별</a:t>
                      </a:r>
                      <a:r>
                        <a:rPr lang="ko-KR" altLang="en-US" sz="1400" dirty="0"/>
                        <a:t> 이체중단 시간 상이 </a:t>
                      </a:r>
                      <a:r>
                        <a:rPr lang="en-US" altLang="ko-KR" sz="1500" dirty="0"/>
                        <a:t>- </a:t>
                      </a:r>
                      <a:r>
                        <a:rPr lang="en-US" altLang="ko-KR" sz="1500" dirty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ko-KR" altLang="en-US" sz="1500" dirty="0">
                          <a:solidFill>
                            <a:srgbClr val="FF0000"/>
                          </a:solidFill>
                        </a:rPr>
                        <a:t>시</a:t>
                      </a:r>
                      <a:r>
                        <a:rPr lang="en-US" altLang="ko-KR" sz="1500" dirty="0">
                          <a:solidFill>
                            <a:srgbClr val="FF0000"/>
                          </a:solidFill>
                        </a:rPr>
                        <a:t>~23</a:t>
                      </a:r>
                      <a:r>
                        <a:rPr lang="ko-KR" altLang="en-US" sz="1500" dirty="0">
                          <a:solidFill>
                            <a:srgbClr val="FF0000"/>
                          </a:solidFill>
                        </a:rPr>
                        <a:t>시</a:t>
                      </a:r>
                      <a:r>
                        <a:rPr lang="en-US" altLang="ko-KR" sz="1400" dirty="0"/>
                        <a:t>)</a:t>
                      </a:r>
                    </a:p>
                    <a:p>
                      <a:pPr marL="0" indent="0" algn="l" latinLnBrk="1">
                        <a:buFontTx/>
                        <a:buNone/>
                      </a:pPr>
                      <a:endParaRPr lang="en-US" altLang="ko-KR" sz="1400" dirty="0"/>
                    </a:p>
                    <a:p>
                      <a:pPr marL="0" indent="0" algn="l" latinLnBrk="1">
                        <a:buFontTx/>
                        <a:buNone/>
                      </a:pPr>
                      <a:r>
                        <a:rPr lang="en-US" altLang="ko-KR" sz="1400" dirty="0"/>
                        <a:t>- </a:t>
                      </a:r>
                      <a:r>
                        <a:rPr lang="ko-KR" altLang="en-US" sz="1400" dirty="0"/>
                        <a:t>계약일은 </a:t>
                      </a:r>
                      <a:r>
                        <a:rPr lang="en-US" altLang="ko-KR" sz="1400" dirty="0">
                          <a:solidFill>
                            <a:srgbClr val="FF0000"/>
                          </a:solidFill>
                        </a:rPr>
                        <a:t>D+2</a:t>
                      </a:r>
                      <a:r>
                        <a:rPr lang="ko-KR" altLang="en-US" sz="1400" dirty="0"/>
                        <a:t>까지 가능 </a:t>
                      </a:r>
                      <a:r>
                        <a:rPr lang="en-US" altLang="ko-KR" sz="1400" dirty="0"/>
                        <a:t>(</a:t>
                      </a:r>
                      <a:r>
                        <a:rPr lang="ko-KR" altLang="en-US" sz="1400" dirty="0"/>
                        <a:t>입금일과  계약일 </a:t>
                      </a:r>
                      <a:r>
                        <a:rPr lang="ko-KR" altLang="en-US" sz="1400" dirty="0" err="1"/>
                        <a:t>동일해야함</a:t>
                      </a:r>
                      <a:r>
                        <a:rPr lang="en-US" altLang="ko-KR" sz="1400" dirty="0"/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1300" dirty="0"/>
                        <a:t>- </a:t>
                      </a:r>
                      <a:r>
                        <a:rPr lang="ko-KR" altLang="en-US" sz="1300" dirty="0"/>
                        <a:t>월</a:t>
                      </a:r>
                      <a:r>
                        <a:rPr lang="en-US" altLang="ko-KR" sz="1300" dirty="0"/>
                        <a:t>/</a:t>
                      </a:r>
                      <a:r>
                        <a:rPr lang="ko-KR" altLang="en-US" sz="1300" dirty="0"/>
                        <a:t>연말마감</a:t>
                      </a:r>
                      <a:r>
                        <a:rPr lang="en-US" altLang="ko-KR" sz="1300" dirty="0"/>
                        <a:t>, </a:t>
                      </a:r>
                      <a:r>
                        <a:rPr lang="ko-KR" altLang="en-US" sz="1300" dirty="0" err="1"/>
                        <a:t>상품개정시</a:t>
                      </a:r>
                      <a:r>
                        <a:rPr lang="ko-KR" altLang="en-US" sz="1300" dirty="0"/>
                        <a:t> 청약제한 </a:t>
                      </a:r>
                      <a:endParaRPr lang="en-US" altLang="ko-KR" sz="1300" dirty="0"/>
                    </a:p>
                    <a:p>
                      <a:pPr latinLnBrk="1"/>
                      <a:r>
                        <a:rPr lang="en-US" altLang="ko-KR" sz="1300" dirty="0"/>
                        <a:t>   (</a:t>
                      </a:r>
                      <a:r>
                        <a:rPr lang="ko-KR" altLang="en-US" sz="1300" dirty="0"/>
                        <a:t>전산공통</a:t>
                      </a:r>
                      <a:r>
                        <a:rPr lang="en-US" altLang="ko-KR" sz="1300" dirty="0"/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3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300" dirty="0">
                          <a:latin typeface="+mj-lt"/>
                        </a:rPr>
                        <a:t>- </a:t>
                      </a:r>
                      <a:r>
                        <a:rPr lang="ko-KR" altLang="en-US" sz="1300" dirty="0">
                          <a:latin typeface="+mj-lt"/>
                        </a:rPr>
                        <a:t>계약일자는 입금일자로 설정하여 진행</a:t>
                      </a:r>
                      <a:endParaRPr lang="en-US" altLang="ko-KR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316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1" dirty="0"/>
                        <a:t>청약가능상품</a:t>
                      </a:r>
                      <a:endParaRPr lang="ko-KR" altLang="en-US" sz="1500" b="1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r>
                        <a:rPr lang="ko-KR" altLang="en-US" sz="1400" dirty="0" err="1">
                          <a:latin typeface="+mj-lt"/>
                        </a:rPr>
                        <a:t>모든상품</a:t>
                      </a:r>
                      <a:r>
                        <a:rPr lang="ko-KR" altLang="en-US" sz="1400" dirty="0">
                          <a:latin typeface="+mj-lt"/>
                        </a:rPr>
                        <a:t> 청약 가능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ko-KR" alt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37048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1" dirty="0"/>
                        <a:t>청약가능</a:t>
                      </a:r>
                      <a:r>
                        <a:rPr lang="ko-KR" altLang="en-US" sz="1500" b="1" baseline="0" dirty="0"/>
                        <a:t> 계약관계자</a:t>
                      </a:r>
                      <a:endParaRPr lang="ko-KR" altLang="en-US" sz="1500" b="1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latin typeface="+mj-lt"/>
                        </a:rPr>
                        <a:t>- </a:t>
                      </a:r>
                      <a:r>
                        <a:rPr lang="ko-KR" altLang="en-US" sz="1400" dirty="0">
                          <a:latin typeface="+mj-lt"/>
                        </a:rPr>
                        <a:t>계약자</a:t>
                      </a:r>
                      <a:r>
                        <a:rPr lang="en-US" altLang="ko-KR" sz="1400" dirty="0">
                          <a:latin typeface="+mj-lt"/>
                        </a:rPr>
                        <a:t>/ </a:t>
                      </a:r>
                      <a:r>
                        <a:rPr lang="ko-KR" altLang="en-US" sz="1400" dirty="0">
                          <a:latin typeface="+mj-lt"/>
                        </a:rPr>
                        <a:t>피보험자</a:t>
                      </a:r>
                      <a:r>
                        <a:rPr lang="en-US" altLang="ko-KR" sz="1400" dirty="0">
                          <a:latin typeface="+mj-lt"/>
                        </a:rPr>
                        <a:t>/ </a:t>
                      </a:r>
                      <a:r>
                        <a:rPr lang="ko-KR" altLang="en-US" sz="1400" dirty="0">
                          <a:latin typeface="+mj-lt"/>
                        </a:rPr>
                        <a:t>수익자 상이 계약가능 </a:t>
                      </a:r>
                      <a:endParaRPr lang="en-US" altLang="ko-KR" sz="14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4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dirty="0">
                          <a:latin typeface="+mj-lt"/>
                        </a:rPr>
                        <a:t>- </a:t>
                      </a:r>
                      <a:r>
                        <a:rPr lang="ko-KR" altLang="en-US" sz="1400" dirty="0">
                          <a:latin typeface="+mj-lt"/>
                        </a:rPr>
                        <a:t>미성년자 계약 가능 </a:t>
                      </a:r>
                      <a:r>
                        <a:rPr lang="en-US" altLang="ko-KR" sz="1400" dirty="0">
                          <a:latin typeface="+mj-lt"/>
                        </a:rPr>
                        <a:t>: 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dirty="0">
                          <a:latin typeface="+mj-lt"/>
                        </a:rPr>
                        <a:t>  (</a:t>
                      </a:r>
                      <a:r>
                        <a:rPr lang="ko-KR" altLang="en-US" sz="1400" dirty="0">
                          <a:latin typeface="+mj-lt"/>
                        </a:rPr>
                        <a:t>청약정보입력</a:t>
                      </a:r>
                      <a:r>
                        <a:rPr lang="en-US" altLang="ko-KR" sz="1400" dirty="0">
                          <a:latin typeface="+mj-lt"/>
                        </a:rPr>
                        <a:t>-</a:t>
                      </a:r>
                      <a:r>
                        <a:rPr lang="ko-KR" altLang="en-US" sz="1400" dirty="0">
                          <a:latin typeface="+mj-lt"/>
                        </a:rPr>
                        <a:t>계약관계자 화면에서 친권자 정보</a:t>
                      </a:r>
                      <a:endParaRPr lang="en-US" altLang="ko-KR" sz="14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400" dirty="0">
                          <a:latin typeface="+mj-lt"/>
                        </a:rPr>
                        <a:t>    </a:t>
                      </a:r>
                      <a:r>
                        <a:rPr lang="ko-KR" altLang="en-US" sz="1400" dirty="0">
                          <a:latin typeface="+mj-lt"/>
                        </a:rPr>
                        <a:t>확인 진행</a:t>
                      </a:r>
                      <a:r>
                        <a:rPr lang="en-US" altLang="ko-KR" sz="1400" dirty="0">
                          <a:latin typeface="+mj-lt"/>
                        </a:rPr>
                        <a:t>)</a:t>
                      </a:r>
                      <a:endParaRPr lang="ko-KR" alt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300" dirty="0">
                          <a:latin typeface="+mj-lt"/>
                        </a:rPr>
                        <a:t>- </a:t>
                      </a:r>
                      <a:r>
                        <a:rPr lang="ko-KR" altLang="en-US" sz="1300" dirty="0">
                          <a:latin typeface="+mj-lt"/>
                        </a:rPr>
                        <a:t>수익자 형제자매 </a:t>
                      </a:r>
                      <a:r>
                        <a:rPr lang="ko-KR" altLang="en-US" sz="1300" dirty="0" err="1">
                          <a:latin typeface="+mj-lt"/>
                        </a:rPr>
                        <a:t>지정시</a:t>
                      </a:r>
                      <a:endParaRPr lang="en-US" altLang="ko-KR" sz="13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ko-KR" altLang="en-US" sz="1300" dirty="0">
                          <a:latin typeface="+mj-lt"/>
                        </a:rPr>
                        <a:t>  </a:t>
                      </a:r>
                      <a:r>
                        <a:rPr lang="ko-KR" altLang="en-US" sz="1300" dirty="0" err="1">
                          <a:latin typeface="+mj-lt"/>
                        </a:rPr>
                        <a:t>가족관계증명서필수</a:t>
                      </a:r>
                      <a:r>
                        <a:rPr lang="ko-KR" altLang="en-US" sz="1300" dirty="0">
                          <a:latin typeface="+mj-lt"/>
                        </a:rPr>
                        <a:t> 첨부 </a:t>
                      </a:r>
                      <a:endParaRPr lang="en-US" altLang="ko-KR" sz="13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300" dirty="0">
                          <a:latin typeface="+mj-lt"/>
                        </a:rPr>
                        <a:t> (</a:t>
                      </a:r>
                      <a:r>
                        <a:rPr lang="ko-KR" altLang="en-US" sz="1300" dirty="0">
                          <a:latin typeface="+mj-lt"/>
                        </a:rPr>
                        <a:t>입금처리시  사진촬영 업로드</a:t>
                      </a:r>
                      <a:r>
                        <a:rPr lang="en-US" altLang="ko-KR" sz="1300" dirty="0">
                          <a:latin typeface="+mj-lt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endParaRPr lang="en-US" altLang="ko-KR" sz="13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300" dirty="0">
                          <a:latin typeface="+mj-lt"/>
                        </a:rPr>
                        <a:t>- </a:t>
                      </a:r>
                      <a:r>
                        <a:rPr lang="ko-KR" altLang="en-US" sz="1300" dirty="0">
                          <a:latin typeface="+mj-lt"/>
                        </a:rPr>
                        <a:t>미성년자계약 수익자는 부모</a:t>
                      </a:r>
                      <a:r>
                        <a:rPr lang="en-US" altLang="ko-KR" sz="1300" dirty="0">
                          <a:latin typeface="+mj-lt"/>
                        </a:rPr>
                        <a:t>(</a:t>
                      </a:r>
                      <a:r>
                        <a:rPr lang="ko-KR" altLang="en-US" sz="1300" dirty="0">
                          <a:latin typeface="+mj-lt"/>
                        </a:rPr>
                        <a:t>친권자</a:t>
                      </a:r>
                      <a:r>
                        <a:rPr lang="en-US" altLang="ko-KR" sz="1300" dirty="0">
                          <a:latin typeface="+mj-lt"/>
                        </a:rPr>
                        <a:t>)</a:t>
                      </a:r>
                    </a:p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300" dirty="0">
                          <a:latin typeface="+mj-lt"/>
                        </a:rPr>
                        <a:t>  </a:t>
                      </a:r>
                      <a:r>
                        <a:rPr lang="ko-KR" altLang="en-US" sz="1300" dirty="0">
                          <a:latin typeface="+mj-lt"/>
                        </a:rPr>
                        <a:t>가능</a:t>
                      </a:r>
                      <a:endParaRPr lang="en-US" altLang="ko-KR" sz="1300" dirty="0">
                        <a:latin typeface="+mj-lt"/>
                      </a:endParaRPr>
                    </a:p>
                    <a:p>
                      <a:pPr marL="0" indent="0" latinLnBrk="1">
                        <a:buFontTx/>
                        <a:buNone/>
                      </a:pPr>
                      <a:endParaRPr lang="ko-KR" altLang="en-US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13761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1" dirty="0" err="1"/>
                        <a:t>초회보험료</a:t>
                      </a:r>
                      <a:r>
                        <a:rPr lang="ko-KR" altLang="en-US" sz="1500" b="1" dirty="0"/>
                        <a:t> 입금 권한</a:t>
                      </a:r>
                      <a:endParaRPr lang="en-US" altLang="ko-KR" sz="1500" b="1" dirty="0"/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latinLnBrk="1"/>
                      <a:r>
                        <a:rPr lang="en-US" altLang="ko-KR" sz="1400" dirty="0">
                          <a:solidFill>
                            <a:srgbClr val="FF0000"/>
                          </a:solidFill>
                          <a:latin typeface="+mj-lt"/>
                        </a:rPr>
                        <a:t>FC</a:t>
                      </a:r>
                      <a:r>
                        <a:rPr lang="ko-KR" altLang="en-US" sz="1400" dirty="0">
                          <a:solidFill>
                            <a:srgbClr val="FF0000"/>
                          </a:solidFill>
                          <a:latin typeface="+mj-lt"/>
                        </a:rPr>
                        <a:t>가 직접</a:t>
                      </a:r>
                      <a:r>
                        <a:rPr lang="ko-KR" altLang="en-US" sz="1400" baseline="0" dirty="0">
                          <a:solidFill>
                            <a:srgbClr val="FF0000"/>
                          </a:solidFill>
                          <a:latin typeface="+mj-lt"/>
                        </a:rPr>
                        <a:t> 처리 </a:t>
                      </a:r>
                      <a:r>
                        <a:rPr lang="en-US" altLang="ko-KR" sz="1400" baseline="0" dirty="0">
                          <a:latin typeface="+mj-lt"/>
                        </a:rPr>
                        <a:t>:  FC</a:t>
                      </a:r>
                      <a:r>
                        <a:rPr lang="ko-KR" altLang="en-US" sz="1400" baseline="0" dirty="0" err="1">
                          <a:latin typeface="+mj-lt"/>
                        </a:rPr>
                        <a:t>모바일청약진행대상</a:t>
                      </a:r>
                      <a:r>
                        <a:rPr lang="ko-KR" altLang="en-US" sz="1400" baseline="0" dirty="0">
                          <a:latin typeface="+mj-lt"/>
                        </a:rPr>
                        <a:t> 메뉴에서</a:t>
                      </a:r>
                      <a:endParaRPr lang="en-US" altLang="ko-KR" sz="1400" baseline="0" dirty="0">
                        <a:latin typeface="+mj-lt"/>
                      </a:endParaRPr>
                    </a:p>
                    <a:p>
                      <a:pPr latinLnBrk="1"/>
                      <a:r>
                        <a:rPr lang="ko-KR" altLang="en-US" sz="1400" baseline="0" dirty="0">
                          <a:latin typeface="+mj-lt"/>
                        </a:rPr>
                        <a:t>면담경위서 </a:t>
                      </a:r>
                      <a:r>
                        <a:rPr lang="ko-KR" altLang="en-US" sz="1400" baseline="0" dirty="0" err="1">
                          <a:latin typeface="+mj-lt"/>
                        </a:rPr>
                        <a:t>작성후</a:t>
                      </a:r>
                      <a:r>
                        <a:rPr lang="ko-KR" altLang="en-US" sz="1400" baseline="0" dirty="0">
                          <a:latin typeface="+mj-lt"/>
                        </a:rPr>
                        <a:t> 청약확정 및  입금처리</a:t>
                      </a:r>
                      <a:endParaRPr lang="en-US" altLang="ko-KR" sz="140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sz="14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Tx/>
                        <a:buNone/>
                      </a:pPr>
                      <a:r>
                        <a:rPr lang="en-US" altLang="ko-KR" sz="1300" dirty="0">
                          <a:latin typeface="+mj-lt"/>
                        </a:rPr>
                        <a:t>-  </a:t>
                      </a:r>
                      <a:r>
                        <a:rPr lang="ko-KR" altLang="en-US" sz="1300" dirty="0" err="1">
                          <a:latin typeface="+mj-lt"/>
                        </a:rPr>
                        <a:t>계좌오류시</a:t>
                      </a:r>
                      <a:r>
                        <a:rPr lang="ko-KR" altLang="en-US" sz="1300" dirty="0">
                          <a:latin typeface="+mj-lt"/>
                        </a:rPr>
                        <a:t> 계좌변경 가능 </a:t>
                      </a:r>
                      <a:r>
                        <a:rPr lang="en-US" altLang="ko-KR" sz="1300" dirty="0">
                          <a:latin typeface="+mj-lt"/>
                        </a:rPr>
                        <a:t>(1</a:t>
                      </a:r>
                      <a:r>
                        <a:rPr lang="ko-KR" altLang="en-US" sz="1300" dirty="0">
                          <a:latin typeface="+mj-lt"/>
                        </a:rPr>
                        <a:t>회한</a:t>
                      </a:r>
                      <a:r>
                        <a:rPr lang="en-US" altLang="ko-KR" sz="1300" dirty="0">
                          <a:latin typeface="+mj-lt"/>
                        </a:rPr>
                        <a:t>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110277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500" b="1" dirty="0"/>
                        <a:t>본인인증방법</a:t>
                      </a:r>
                      <a:endParaRPr lang="ko-KR" altLang="en-US" sz="1500" b="1" dirty="0">
                        <a:latin typeface="+mj-lt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400" dirty="0"/>
                        <a:t>본인명의 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휴대폰 </a:t>
                      </a:r>
                      <a:r>
                        <a:rPr lang="en-US" altLang="ko-KR" sz="1400" dirty="0"/>
                        <a:t>SMS</a:t>
                      </a:r>
                      <a:r>
                        <a:rPr lang="ko-KR" altLang="en-US" sz="1400" dirty="0"/>
                        <a:t>인증</a:t>
                      </a:r>
                      <a:r>
                        <a:rPr lang="en-US" altLang="ko-KR" sz="1400" dirty="0"/>
                        <a:t>+</a:t>
                      </a:r>
                      <a:r>
                        <a:rPr lang="ko-KR" altLang="en-US" sz="1400" dirty="0"/>
                        <a:t>자필서명</a:t>
                      </a:r>
                      <a:endParaRPr lang="en-US" altLang="ko-KR" sz="1400" dirty="0"/>
                    </a:p>
                    <a:p>
                      <a:pPr latinLnBrk="1"/>
                      <a:r>
                        <a:rPr lang="ko-KR" altLang="en-US" sz="1400" dirty="0"/>
                        <a:t>신용카드인증</a:t>
                      </a:r>
                      <a:r>
                        <a:rPr lang="en-US" altLang="ko-KR" sz="1400" dirty="0"/>
                        <a:t>+</a:t>
                      </a:r>
                      <a:r>
                        <a:rPr lang="ko-KR" altLang="en-US" sz="1400" dirty="0"/>
                        <a:t>자필서명</a:t>
                      </a:r>
                      <a:endParaRPr lang="en-US" altLang="ko-KR" sz="14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latinLnBrk="1"/>
                      <a:r>
                        <a:rPr lang="ko-KR" altLang="en-US" sz="1400" baseline="0" dirty="0">
                          <a:latin typeface="+mj-lt"/>
                        </a:rPr>
                        <a:t>본인명의</a:t>
                      </a:r>
                      <a:endParaRPr lang="en-US" altLang="ko-KR" sz="1400" baseline="0" dirty="0">
                        <a:latin typeface="+mj-lt"/>
                      </a:endParaRPr>
                    </a:p>
                    <a:p>
                      <a:pPr latinLnBrk="1"/>
                      <a:r>
                        <a:rPr lang="ko-KR" altLang="en-US" sz="1400" baseline="0" dirty="0">
                          <a:latin typeface="+mj-lt"/>
                        </a:rPr>
                        <a:t>휴대폰</a:t>
                      </a:r>
                      <a:r>
                        <a:rPr lang="en-US" altLang="ko-KR" sz="1400" baseline="0" dirty="0">
                          <a:latin typeface="+mj-lt"/>
                        </a:rPr>
                        <a:t>SMS</a:t>
                      </a:r>
                      <a:r>
                        <a:rPr lang="ko-KR" altLang="en-US" sz="1400" baseline="0" dirty="0">
                          <a:latin typeface="+mj-lt"/>
                        </a:rPr>
                        <a:t>인증</a:t>
                      </a:r>
                      <a:r>
                        <a:rPr lang="en-US" altLang="ko-KR" sz="1400" baseline="0" dirty="0">
                          <a:latin typeface="+mj-lt"/>
                        </a:rPr>
                        <a:t>+</a:t>
                      </a:r>
                      <a:r>
                        <a:rPr lang="ko-KR" altLang="en-US" sz="1400" baseline="0" dirty="0">
                          <a:latin typeface="+mj-lt"/>
                        </a:rPr>
                        <a:t>자필서명</a:t>
                      </a:r>
                      <a:endParaRPr lang="en-US" altLang="ko-KR" sz="1400" baseline="0" dirty="0">
                        <a:latin typeface="+mj-lt"/>
                      </a:endParaRPr>
                    </a:p>
                    <a:p>
                      <a:pPr latinLnBrk="1"/>
                      <a:r>
                        <a:rPr lang="ko-KR" altLang="en-US" sz="1400" baseline="0" dirty="0" err="1">
                          <a:latin typeface="+mj-lt"/>
                        </a:rPr>
                        <a:t>카카오페이바이오인증</a:t>
                      </a:r>
                      <a:endParaRPr lang="en-US" altLang="ko-KR" sz="1400" baseline="0" dirty="0">
                        <a:latin typeface="+mj-lt"/>
                      </a:endParaRPr>
                    </a:p>
                    <a:p>
                      <a:pPr latinLnBrk="1"/>
                      <a:r>
                        <a:rPr lang="ko-KR" altLang="en-US" sz="1400" baseline="0" dirty="0" err="1">
                          <a:latin typeface="+mj-lt"/>
                        </a:rPr>
                        <a:t>금융결제원바이오인증</a:t>
                      </a:r>
                      <a:endParaRPr lang="en-US" altLang="ko-KR" sz="140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en-US" altLang="ko-KR" sz="1400" baseline="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latinLnBrk="1">
                        <a:buFont typeface="Arial" charset="0"/>
                        <a:buNone/>
                      </a:pPr>
                      <a:endParaRPr lang="ko-KR" altLang="en-US" sz="1300" dirty="0">
                        <a:latin typeface="+mj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EC1AB030-BBBF-F0F7-81B0-B0177EFD73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483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508105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청약프로세스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CF68AB38-1E6C-F30C-C4DE-A25D419568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1E290201-E29C-177D-FFA7-46E5070612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32" y="1124453"/>
            <a:ext cx="10087896" cy="527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85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508105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청약프로세스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grpSp>
        <p:nvGrpSpPr>
          <p:cNvPr id="17" name="그룹 16"/>
          <p:cNvGrpSpPr/>
          <p:nvPr/>
        </p:nvGrpSpPr>
        <p:grpSpPr>
          <a:xfrm>
            <a:off x="435104" y="1214885"/>
            <a:ext cx="9805404" cy="4542652"/>
            <a:chOff x="703708" y="3672960"/>
            <a:chExt cx="9461054" cy="4542652"/>
          </a:xfrm>
        </p:grpSpPr>
        <p:grpSp>
          <p:nvGrpSpPr>
            <p:cNvPr id="18" name="그룹 17"/>
            <p:cNvGrpSpPr/>
            <p:nvPr/>
          </p:nvGrpSpPr>
          <p:grpSpPr>
            <a:xfrm>
              <a:off x="703708" y="3672960"/>
              <a:ext cx="9437821" cy="4542652"/>
              <a:chOff x="703708" y="3672960"/>
              <a:chExt cx="9437821" cy="4542652"/>
            </a:xfrm>
          </p:grpSpPr>
          <p:sp>
            <p:nvSpPr>
              <p:cNvPr id="20" name="오각형 19"/>
              <p:cNvSpPr>
                <a:spLocks/>
              </p:cNvSpPr>
              <p:nvPr/>
            </p:nvSpPr>
            <p:spPr bwMode="auto">
              <a:xfrm>
                <a:off x="6767848" y="3710898"/>
                <a:ext cx="3039092" cy="413471"/>
              </a:xfrm>
              <a:prstGeom prst="homePlate">
                <a:avLst/>
              </a:prstGeom>
              <a:solidFill>
                <a:srgbClr val="424B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itchFamily="18" charset="-127"/>
                  <a:ea typeface="KoPub돋움체 Medium" pitchFamily="18" charset="-127"/>
                </a:endParaRPr>
              </a:p>
            </p:txBody>
          </p:sp>
          <p:sp>
            <p:nvSpPr>
              <p:cNvPr id="21" name="Freeform 5"/>
              <p:cNvSpPr>
                <a:spLocks/>
              </p:cNvSpPr>
              <p:nvPr/>
            </p:nvSpPr>
            <p:spPr bwMode="auto">
              <a:xfrm>
                <a:off x="8735896" y="3710898"/>
                <a:ext cx="1311849" cy="413547"/>
              </a:xfrm>
              <a:custGeom>
                <a:avLst/>
                <a:gdLst>
                  <a:gd name="T0" fmla="*/ 9 w 587"/>
                  <a:gd name="T1" fmla="*/ 251 h 251"/>
                  <a:gd name="T2" fmla="*/ 4 w 587"/>
                  <a:gd name="T3" fmla="*/ 241 h 251"/>
                  <a:gd name="T4" fmla="*/ 77 w 587"/>
                  <a:gd name="T5" fmla="*/ 135 h 251"/>
                  <a:gd name="T6" fmla="*/ 77 w 587"/>
                  <a:gd name="T7" fmla="*/ 116 h 251"/>
                  <a:gd name="T8" fmla="*/ 4 w 587"/>
                  <a:gd name="T9" fmla="*/ 9 h 251"/>
                  <a:gd name="T10" fmla="*/ 9 w 587"/>
                  <a:gd name="T11" fmla="*/ 0 h 251"/>
                  <a:gd name="T12" fmla="*/ 491 w 587"/>
                  <a:gd name="T13" fmla="*/ 0 h 251"/>
                  <a:gd name="T14" fmla="*/ 509 w 587"/>
                  <a:gd name="T15" fmla="*/ 9 h 251"/>
                  <a:gd name="T16" fmla="*/ 583 w 587"/>
                  <a:gd name="T17" fmla="*/ 116 h 251"/>
                  <a:gd name="T18" fmla="*/ 583 w 587"/>
                  <a:gd name="T19" fmla="*/ 135 h 251"/>
                  <a:gd name="T20" fmla="*/ 509 w 587"/>
                  <a:gd name="T21" fmla="*/ 241 h 251"/>
                  <a:gd name="T22" fmla="*/ 491 w 587"/>
                  <a:gd name="T23" fmla="*/ 251 h 251"/>
                  <a:gd name="T24" fmla="*/ 9 w 587"/>
                  <a:gd name="T2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7" h="251">
                    <a:moveTo>
                      <a:pt x="9" y="251"/>
                    </a:moveTo>
                    <a:cubicBezTo>
                      <a:pt x="3" y="251"/>
                      <a:pt x="0" y="247"/>
                      <a:pt x="4" y="241"/>
                    </a:cubicBezTo>
                    <a:cubicBezTo>
                      <a:pt x="77" y="135"/>
                      <a:pt x="77" y="135"/>
                      <a:pt x="77" y="135"/>
                    </a:cubicBezTo>
                    <a:cubicBezTo>
                      <a:pt x="80" y="130"/>
                      <a:pt x="80" y="121"/>
                      <a:pt x="77" y="11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8" y="0"/>
                      <a:pt x="506" y="4"/>
                      <a:pt x="509" y="9"/>
                    </a:cubicBezTo>
                    <a:cubicBezTo>
                      <a:pt x="583" y="116"/>
                      <a:pt x="583" y="116"/>
                      <a:pt x="583" y="116"/>
                    </a:cubicBezTo>
                    <a:cubicBezTo>
                      <a:pt x="587" y="121"/>
                      <a:pt x="587" y="130"/>
                      <a:pt x="583" y="135"/>
                    </a:cubicBezTo>
                    <a:cubicBezTo>
                      <a:pt x="509" y="241"/>
                      <a:pt x="509" y="241"/>
                      <a:pt x="509" y="241"/>
                    </a:cubicBezTo>
                    <a:cubicBezTo>
                      <a:pt x="506" y="247"/>
                      <a:pt x="498" y="251"/>
                      <a:pt x="491" y="251"/>
                    </a:cubicBezTo>
                    <a:lnTo>
                      <a:pt x="9" y="251"/>
                    </a:lnTo>
                    <a:close/>
                  </a:path>
                </a:pathLst>
              </a:custGeom>
              <a:solidFill>
                <a:srgbClr val="424B68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itchFamily="18" charset="-127"/>
                  <a:ea typeface="KoPub돋움체 Medium" pitchFamily="18" charset="-127"/>
                </a:endParaRPr>
              </a:p>
            </p:txBody>
          </p:sp>
          <p:sp>
            <p:nvSpPr>
              <p:cNvPr id="22" name="Freeform 5"/>
              <p:cNvSpPr>
                <a:spLocks/>
              </p:cNvSpPr>
              <p:nvPr/>
            </p:nvSpPr>
            <p:spPr bwMode="auto">
              <a:xfrm>
                <a:off x="6566251" y="3714120"/>
                <a:ext cx="1291167" cy="407027"/>
              </a:xfrm>
              <a:custGeom>
                <a:avLst/>
                <a:gdLst>
                  <a:gd name="T0" fmla="*/ 9 w 587"/>
                  <a:gd name="T1" fmla="*/ 251 h 251"/>
                  <a:gd name="T2" fmla="*/ 4 w 587"/>
                  <a:gd name="T3" fmla="*/ 241 h 251"/>
                  <a:gd name="T4" fmla="*/ 77 w 587"/>
                  <a:gd name="T5" fmla="*/ 135 h 251"/>
                  <a:gd name="T6" fmla="*/ 77 w 587"/>
                  <a:gd name="T7" fmla="*/ 116 h 251"/>
                  <a:gd name="T8" fmla="*/ 4 w 587"/>
                  <a:gd name="T9" fmla="*/ 9 h 251"/>
                  <a:gd name="T10" fmla="*/ 9 w 587"/>
                  <a:gd name="T11" fmla="*/ 0 h 251"/>
                  <a:gd name="T12" fmla="*/ 491 w 587"/>
                  <a:gd name="T13" fmla="*/ 0 h 251"/>
                  <a:gd name="T14" fmla="*/ 509 w 587"/>
                  <a:gd name="T15" fmla="*/ 9 h 251"/>
                  <a:gd name="T16" fmla="*/ 583 w 587"/>
                  <a:gd name="T17" fmla="*/ 116 h 251"/>
                  <a:gd name="T18" fmla="*/ 583 w 587"/>
                  <a:gd name="T19" fmla="*/ 135 h 251"/>
                  <a:gd name="T20" fmla="*/ 509 w 587"/>
                  <a:gd name="T21" fmla="*/ 241 h 251"/>
                  <a:gd name="T22" fmla="*/ 491 w 587"/>
                  <a:gd name="T23" fmla="*/ 251 h 251"/>
                  <a:gd name="T24" fmla="*/ 9 w 587"/>
                  <a:gd name="T2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7" h="251">
                    <a:moveTo>
                      <a:pt x="9" y="251"/>
                    </a:moveTo>
                    <a:cubicBezTo>
                      <a:pt x="3" y="251"/>
                      <a:pt x="0" y="247"/>
                      <a:pt x="4" y="241"/>
                    </a:cubicBezTo>
                    <a:cubicBezTo>
                      <a:pt x="77" y="135"/>
                      <a:pt x="77" y="135"/>
                      <a:pt x="77" y="135"/>
                    </a:cubicBezTo>
                    <a:cubicBezTo>
                      <a:pt x="80" y="130"/>
                      <a:pt x="80" y="121"/>
                      <a:pt x="77" y="11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8" y="0"/>
                      <a:pt x="506" y="4"/>
                      <a:pt x="509" y="9"/>
                    </a:cubicBezTo>
                    <a:cubicBezTo>
                      <a:pt x="583" y="116"/>
                      <a:pt x="583" y="116"/>
                      <a:pt x="583" y="116"/>
                    </a:cubicBezTo>
                    <a:cubicBezTo>
                      <a:pt x="587" y="121"/>
                      <a:pt x="587" y="130"/>
                      <a:pt x="583" y="135"/>
                    </a:cubicBezTo>
                    <a:cubicBezTo>
                      <a:pt x="509" y="241"/>
                      <a:pt x="509" y="241"/>
                      <a:pt x="509" y="241"/>
                    </a:cubicBezTo>
                    <a:cubicBezTo>
                      <a:pt x="506" y="247"/>
                      <a:pt x="498" y="251"/>
                      <a:pt x="491" y="251"/>
                    </a:cubicBezTo>
                    <a:lnTo>
                      <a:pt x="9" y="25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Noto Sans" panose="020B0502040504020204" pitchFamily="34" charset="0"/>
                  <a:ea typeface="Noto Sans CJK KR Regular" panose="020B0500000000000000"/>
                </a:endParaRPr>
              </a:p>
            </p:txBody>
          </p:sp>
          <p:sp>
            <p:nvSpPr>
              <p:cNvPr id="23" name="오각형 22"/>
              <p:cNvSpPr>
                <a:spLocks/>
              </p:cNvSpPr>
              <p:nvPr/>
            </p:nvSpPr>
            <p:spPr bwMode="auto">
              <a:xfrm>
                <a:off x="4583579" y="3710898"/>
                <a:ext cx="3227054" cy="413471"/>
              </a:xfrm>
              <a:prstGeom prst="homePlate">
                <a:avLst>
                  <a:gd name="adj" fmla="val 38942"/>
                </a:avLst>
              </a:prstGeom>
              <a:solidFill>
                <a:srgbClr val="5B678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rgbClr val="5B678F"/>
                  </a:solidFill>
                  <a:latin typeface="KoPub돋움체 Medium" pitchFamily="18" charset="-127"/>
                  <a:ea typeface="KoPub돋움체 Medium" pitchFamily="18" charset="-127"/>
                </a:endParaRPr>
              </a:p>
            </p:txBody>
          </p:sp>
          <p:sp>
            <p:nvSpPr>
              <p:cNvPr id="24" name="Freeform 5"/>
              <p:cNvSpPr>
                <a:spLocks/>
              </p:cNvSpPr>
              <p:nvPr/>
            </p:nvSpPr>
            <p:spPr bwMode="auto">
              <a:xfrm>
                <a:off x="4242220" y="3714120"/>
                <a:ext cx="1291167" cy="407027"/>
              </a:xfrm>
              <a:custGeom>
                <a:avLst/>
                <a:gdLst>
                  <a:gd name="T0" fmla="*/ 9 w 587"/>
                  <a:gd name="T1" fmla="*/ 251 h 251"/>
                  <a:gd name="T2" fmla="*/ 4 w 587"/>
                  <a:gd name="T3" fmla="*/ 241 h 251"/>
                  <a:gd name="T4" fmla="*/ 77 w 587"/>
                  <a:gd name="T5" fmla="*/ 135 h 251"/>
                  <a:gd name="T6" fmla="*/ 77 w 587"/>
                  <a:gd name="T7" fmla="*/ 116 h 251"/>
                  <a:gd name="T8" fmla="*/ 4 w 587"/>
                  <a:gd name="T9" fmla="*/ 9 h 251"/>
                  <a:gd name="T10" fmla="*/ 9 w 587"/>
                  <a:gd name="T11" fmla="*/ 0 h 251"/>
                  <a:gd name="T12" fmla="*/ 491 w 587"/>
                  <a:gd name="T13" fmla="*/ 0 h 251"/>
                  <a:gd name="T14" fmla="*/ 509 w 587"/>
                  <a:gd name="T15" fmla="*/ 9 h 251"/>
                  <a:gd name="T16" fmla="*/ 583 w 587"/>
                  <a:gd name="T17" fmla="*/ 116 h 251"/>
                  <a:gd name="T18" fmla="*/ 583 w 587"/>
                  <a:gd name="T19" fmla="*/ 135 h 251"/>
                  <a:gd name="T20" fmla="*/ 509 w 587"/>
                  <a:gd name="T21" fmla="*/ 241 h 251"/>
                  <a:gd name="T22" fmla="*/ 491 w 587"/>
                  <a:gd name="T23" fmla="*/ 251 h 251"/>
                  <a:gd name="T24" fmla="*/ 9 w 587"/>
                  <a:gd name="T2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7" h="251">
                    <a:moveTo>
                      <a:pt x="9" y="251"/>
                    </a:moveTo>
                    <a:cubicBezTo>
                      <a:pt x="3" y="251"/>
                      <a:pt x="0" y="247"/>
                      <a:pt x="4" y="241"/>
                    </a:cubicBezTo>
                    <a:cubicBezTo>
                      <a:pt x="77" y="135"/>
                      <a:pt x="77" y="135"/>
                      <a:pt x="77" y="135"/>
                    </a:cubicBezTo>
                    <a:cubicBezTo>
                      <a:pt x="80" y="130"/>
                      <a:pt x="80" y="121"/>
                      <a:pt x="77" y="11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8" y="0"/>
                      <a:pt x="506" y="4"/>
                      <a:pt x="509" y="9"/>
                    </a:cubicBezTo>
                    <a:cubicBezTo>
                      <a:pt x="583" y="116"/>
                      <a:pt x="583" y="116"/>
                      <a:pt x="583" y="116"/>
                    </a:cubicBezTo>
                    <a:cubicBezTo>
                      <a:pt x="587" y="121"/>
                      <a:pt x="587" y="130"/>
                      <a:pt x="583" y="135"/>
                    </a:cubicBezTo>
                    <a:cubicBezTo>
                      <a:pt x="509" y="241"/>
                      <a:pt x="509" y="241"/>
                      <a:pt x="509" y="241"/>
                    </a:cubicBezTo>
                    <a:cubicBezTo>
                      <a:pt x="506" y="247"/>
                      <a:pt x="498" y="251"/>
                      <a:pt x="491" y="251"/>
                    </a:cubicBezTo>
                    <a:lnTo>
                      <a:pt x="9" y="25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Noto Sans" panose="020B0502040504020204" pitchFamily="34" charset="0"/>
                  <a:ea typeface="Noto Sans CJK KR Regular" panose="020B0500000000000000"/>
                </a:endParaRPr>
              </a:p>
            </p:txBody>
          </p:sp>
          <p:sp>
            <p:nvSpPr>
              <p:cNvPr id="25" name="오각형 24"/>
              <p:cNvSpPr>
                <a:spLocks/>
              </p:cNvSpPr>
              <p:nvPr/>
            </p:nvSpPr>
            <p:spPr bwMode="auto">
              <a:xfrm>
                <a:off x="2259548" y="3710898"/>
                <a:ext cx="3227054" cy="413471"/>
              </a:xfrm>
              <a:prstGeom prst="homePlate">
                <a:avLst>
                  <a:gd name="adj" fmla="val 38942"/>
                </a:avLst>
              </a:prstGeom>
              <a:solidFill>
                <a:srgbClr val="7486B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200" dirty="0">
                  <a:ln>
                    <a:solidFill>
                      <a:schemeClr val="bg1"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KoPub돋움체 Medium" pitchFamily="18" charset="-127"/>
                  <a:ea typeface="KoPub돋움체 Medium" pitchFamily="18" charset="-127"/>
                </a:endParaRPr>
              </a:p>
            </p:txBody>
          </p:sp>
          <p:sp>
            <p:nvSpPr>
              <p:cNvPr id="26" name="Freeform 5"/>
              <p:cNvSpPr>
                <a:spLocks/>
              </p:cNvSpPr>
              <p:nvPr/>
            </p:nvSpPr>
            <p:spPr bwMode="auto">
              <a:xfrm>
                <a:off x="1947075" y="3714120"/>
                <a:ext cx="1291167" cy="407027"/>
              </a:xfrm>
              <a:custGeom>
                <a:avLst/>
                <a:gdLst>
                  <a:gd name="T0" fmla="*/ 9 w 587"/>
                  <a:gd name="T1" fmla="*/ 251 h 251"/>
                  <a:gd name="T2" fmla="*/ 4 w 587"/>
                  <a:gd name="T3" fmla="*/ 241 h 251"/>
                  <a:gd name="T4" fmla="*/ 77 w 587"/>
                  <a:gd name="T5" fmla="*/ 135 h 251"/>
                  <a:gd name="T6" fmla="*/ 77 w 587"/>
                  <a:gd name="T7" fmla="*/ 116 h 251"/>
                  <a:gd name="T8" fmla="*/ 4 w 587"/>
                  <a:gd name="T9" fmla="*/ 9 h 251"/>
                  <a:gd name="T10" fmla="*/ 9 w 587"/>
                  <a:gd name="T11" fmla="*/ 0 h 251"/>
                  <a:gd name="T12" fmla="*/ 491 w 587"/>
                  <a:gd name="T13" fmla="*/ 0 h 251"/>
                  <a:gd name="T14" fmla="*/ 509 w 587"/>
                  <a:gd name="T15" fmla="*/ 9 h 251"/>
                  <a:gd name="T16" fmla="*/ 583 w 587"/>
                  <a:gd name="T17" fmla="*/ 116 h 251"/>
                  <a:gd name="T18" fmla="*/ 583 w 587"/>
                  <a:gd name="T19" fmla="*/ 135 h 251"/>
                  <a:gd name="T20" fmla="*/ 509 w 587"/>
                  <a:gd name="T21" fmla="*/ 241 h 251"/>
                  <a:gd name="T22" fmla="*/ 491 w 587"/>
                  <a:gd name="T23" fmla="*/ 251 h 251"/>
                  <a:gd name="T24" fmla="*/ 9 w 587"/>
                  <a:gd name="T25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87" h="251">
                    <a:moveTo>
                      <a:pt x="9" y="251"/>
                    </a:moveTo>
                    <a:cubicBezTo>
                      <a:pt x="3" y="251"/>
                      <a:pt x="0" y="247"/>
                      <a:pt x="4" y="241"/>
                    </a:cubicBezTo>
                    <a:cubicBezTo>
                      <a:pt x="77" y="135"/>
                      <a:pt x="77" y="135"/>
                      <a:pt x="77" y="135"/>
                    </a:cubicBezTo>
                    <a:cubicBezTo>
                      <a:pt x="80" y="130"/>
                      <a:pt x="80" y="121"/>
                      <a:pt x="77" y="11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0" y="4"/>
                      <a:pt x="3" y="0"/>
                      <a:pt x="9" y="0"/>
                    </a:cubicBezTo>
                    <a:cubicBezTo>
                      <a:pt x="491" y="0"/>
                      <a:pt x="491" y="0"/>
                      <a:pt x="491" y="0"/>
                    </a:cubicBezTo>
                    <a:cubicBezTo>
                      <a:pt x="498" y="0"/>
                      <a:pt x="506" y="4"/>
                      <a:pt x="509" y="9"/>
                    </a:cubicBezTo>
                    <a:cubicBezTo>
                      <a:pt x="583" y="116"/>
                      <a:pt x="583" y="116"/>
                      <a:pt x="583" y="116"/>
                    </a:cubicBezTo>
                    <a:cubicBezTo>
                      <a:pt x="587" y="121"/>
                      <a:pt x="587" y="130"/>
                      <a:pt x="583" y="135"/>
                    </a:cubicBezTo>
                    <a:cubicBezTo>
                      <a:pt x="509" y="241"/>
                      <a:pt x="509" y="241"/>
                      <a:pt x="509" y="241"/>
                    </a:cubicBezTo>
                    <a:cubicBezTo>
                      <a:pt x="506" y="247"/>
                      <a:pt x="498" y="251"/>
                      <a:pt x="491" y="251"/>
                    </a:cubicBezTo>
                    <a:lnTo>
                      <a:pt x="9" y="251"/>
                    </a:lnTo>
                    <a:close/>
                  </a:path>
                </a:pathLst>
              </a:custGeom>
              <a:solidFill>
                <a:schemeClr val="tx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dirty="0">
                  <a:latin typeface="Noto Sans" panose="020B0502040504020204" pitchFamily="34" charset="0"/>
                  <a:ea typeface="Noto Sans CJK KR Regular" panose="020B0500000000000000"/>
                </a:endParaRPr>
              </a:p>
            </p:txBody>
          </p:sp>
          <p:sp>
            <p:nvSpPr>
              <p:cNvPr id="27" name="오각형 26"/>
              <p:cNvSpPr>
                <a:spLocks/>
              </p:cNvSpPr>
              <p:nvPr/>
            </p:nvSpPr>
            <p:spPr bwMode="auto">
              <a:xfrm>
                <a:off x="738188" y="3710898"/>
                <a:ext cx="2452520" cy="413471"/>
              </a:xfrm>
              <a:prstGeom prst="homePlate">
                <a:avLst>
                  <a:gd name="adj" fmla="val 38942"/>
                </a:avLst>
              </a:prstGeom>
              <a:solidFill>
                <a:srgbClr val="BFC5D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rtlCol="0" anchor="ctr"/>
              <a:lstStyle/>
              <a:p>
                <a:pPr algn="ctr"/>
                <a:endParaRPr lang="ko-KR" altLang="en-US" sz="1400" spc="-80" dirty="0">
                  <a:ln>
                    <a:solidFill>
                      <a:srgbClr val="0B606B">
                        <a:alpha val="0"/>
                      </a:srgbClr>
                    </a:solidFill>
                  </a:ln>
                  <a:solidFill>
                    <a:schemeClr val="tx1"/>
                  </a:solidFill>
                  <a:latin typeface="KoPub돋움체 Medium" panose="02020603020101020101" pitchFamily="18" charset="-127"/>
                  <a:ea typeface="KoPub돋움체 Medium" panose="02020603020101020101" pitchFamily="18" charset="-127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113025" y="3779134"/>
                <a:ext cx="1774083" cy="2616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7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24B68"/>
                    </a:solidFill>
                    <a:latin typeface="+mn-ea"/>
                  </a:rPr>
                  <a:t>FC </a:t>
                </a:r>
                <a:r>
                  <a:rPr lang="en-US" altLang="ko-KR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24B68"/>
                    </a:solidFill>
                    <a:latin typeface="+mn-ea"/>
                  </a:rPr>
                  <a:t>(</a:t>
                </a:r>
                <a:r>
                  <a:rPr lang="ko-KR" altLang="en-US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24B68"/>
                    </a:solidFill>
                    <a:latin typeface="+mn-ea"/>
                  </a:rPr>
                  <a:t>청약정보입력 및 발송</a:t>
                </a:r>
                <a:r>
                  <a:rPr lang="en-US" altLang="ko-KR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rgbClr val="424B68"/>
                    </a:solidFill>
                    <a:latin typeface="+mn-ea"/>
                  </a:rPr>
                  <a:t>) </a:t>
                </a:r>
                <a:endParaRPr lang="ko-KR" altLang="en-US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24B68"/>
                  </a:solidFill>
                  <a:latin typeface="+mn-ea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689194" y="3787865"/>
                <a:ext cx="2185002" cy="2616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7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피보험자 </a:t>
                </a:r>
                <a:r>
                  <a:rPr lang="en-US" altLang="ko-KR" sz="17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(</a:t>
                </a:r>
                <a:r>
                  <a:rPr lang="ko-KR" altLang="en-US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청약문서작성</a:t>
                </a:r>
                <a:r>
                  <a:rPr lang="en-US" altLang="ko-KR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)</a:t>
                </a:r>
                <a:endParaRPr lang="ko-KR" altLang="en-US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endParaRPr>
              </a:p>
            </p:txBody>
          </p:sp>
          <p:grpSp>
            <p:nvGrpSpPr>
              <p:cNvPr id="30" name="그룹 29"/>
              <p:cNvGrpSpPr/>
              <p:nvPr/>
            </p:nvGrpSpPr>
            <p:grpSpPr>
              <a:xfrm>
                <a:off x="3037868" y="4159247"/>
                <a:ext cx="4625417" cy="3614403"/>
                <a:chOff x="3037868" y="2768200"/>
                <a:chExt cx="4625417" cy="6327015"/>
              </a:xfrm>
            </p:grpSpPr>
            <p:cxnSp>
              <p:nvCxnSpPr>
                <p:cNvPr id="49" name="직선 연결선 48"/>
                <p:cNvCxnSpPr>
                  <a:cxnSpLocks/>
                </p:cNvCxnSpPr>
                <p:nvPr/>
              </p:nvCxnSpPr>
              <p:spPr>
                <a:xfrm>
                  <a:off x="3037868" y="2768200"/>
                  <a:ext cx="0" cy="6327015"/>
                </a:xfrm>
                <a:prstGeom prst="line">
                  <a:avLst/>
                </a:prstGeom>
                <a:ln w="63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직선 연결선 49"/>
                <p:cNvCxnSpPr>
                  <a:cxnSpLocks/>
                </p:cNvCxnSpPr>
                <p:nvPr/>
              </p:nvCxnSpPr>
              <p:spPr>
                <a:xfrm>
                  <a:off x="7663285" y="2768200"/>
                  <a:ext cx="0" cy="6327015"/>
                </a:xfrm>
                <a:prstGeom prst="line">
                  <a:avLst/>
                </a:prstGeom>
                <a:ln w="63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직선 연결선 50"/>
                <p:cNvCxnSpPr>
                  <a:cxnSpLocks/>
                </p:cNvCxnSpPr>
                <p:nvPr/>
              </p:nvCxnSpPr>
              <p:spPr>
                <a:xfrm>
                  <a:off x="5342918" y="2768200"/>
                  <a:ext cx="0" cy="6327015"/>
                </a:xfrm>
                <a:prstGeom prst="line">
                  <a:avLst/>
                </a:prstGeom>
                <a:ln w="6350">
                  <a:solidFill>
                    <a:schemeClr val="bg1">
                      <a:lumMod val="65000"/>
                    </a:schemeClr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TextBox 31"/>
              <p:cNvSpPr txBox="1"/>
              <p:nvPr/>
            </p:nvSpPr>
            <p:spPr>
              <a:xfrm>
                <a:off x="883976" y="4299155"/>
                <a:ext cx="2039895" cy="39164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>
                <a:defPPr>
                  <a:defRPr lang="ko-KR"/>
                </a:defPPr>
                <a:lvl1pPr marL="90000" indent="-90000">
                  <a:spcBef>
                    <a:spcPts val="600"/>
                  </a:spcBef>
                  <a:buClr>
                    <a:schemeClr val="bg1">
                      <a:lumMod val="5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defRPr>
                </a:lvl1pPr>
              </a:lstStyle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1.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계약일 선택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(D+2 )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가능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청약종류선택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전자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옴니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2.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계약관계자 설정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3.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우편물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증권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약관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부본 수령 방법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4.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개인정보 이용 동의  설정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5.  FATCA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확인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6.  KYC 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고객거래확인서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 -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직업 및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신원확인증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진위체크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 -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자금출처 및 거래목적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7.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기타정보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8. FC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서명후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전자청약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문서작성하기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옴니청약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문서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UJRL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전송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228600" lvl="1" indent="-228600" latinLnBrk="0">
                  <a:spcBef>
                    <a:spcPts val="500"/>
                  </a:spcBef>
                  <a:buAutoNum type="arabicPeriod"/>
                </a:pP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228600" lvl="1" indent="-228600" latinLnBrk="0">
                  <a:spcBef>
                    <a:spcPts val="500"/>
                  </a:spcBef>
                  <a:buAutoNum type="arabicPeriod"/>
                </a:pPr>
                <a:endPara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3213544" y="4299155"/>
                <a:ext cx="1843676" cy="29213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marL="90000" indent="-90000">
                  <a:spcBef>
                    <a:spcPts val="600"/>
                  </a:spcBef>
                  <a:buClr>
                    <a:schemeClr val="bg1">
                      <a:lumMod val="5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defRPr>
                </a:lvl1pPr>
              </a:lstStyle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1.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정보동의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2.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본인인증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인증방법선택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전자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: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휴대폰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신용카드 인증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옴니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: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휴대폰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카카오페이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3.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청약정보 확인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4.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청약서류 작성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고지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계좌정보입력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  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서명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가필입력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,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문서확인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5.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약관다운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옴니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및 보내기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전자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6.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최종문서확인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177800" lvl="1" indent="-177800" latinLnBrk="0">
                  <a:spcBef>
                    <a:spcPts val="500"/>
                  </a:spcBef>
                  <a:buFont typeface="Arial" panose="020B0604020202020204" pitchFamily="34" charset="0"/>
                  <a:buChar char="•"/>
                </a:pPr>
                <a:endPara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177800" lvl="1" indent="-177800" latinLnBrk="0">
                  <a:spcBef>
                    <a:spcPts val="500"/>
                  </a:spcBef>
                  <a:buFont typeface="Arial" panose="020B0604020202020204" pitchFamily="34" charset="0"/>
                  <a:buChar char="•"/>
                </a:pPr>
                <a:endPara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696183" y="4299155"/>
                <a:ext cx="2445346" cy="23596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>
                <a:defPPr>
                  <a:defRPr lang="ko-KR"/>
                </a:defPPr>
                <a:lvl1pPr marL="90000" indent="-90000">
                  <a:spcBef>
                    <a:spcPts val="600"/>
                  </a:spcBef>
                  <a:buClr>
                    <a:schemeClr val="bg1">
                      <a:lumMod val="50000"/>
                    </a:schemeClr>
                  </a:buClr>
                  <a:buSzPct val="80000"/>
                  <a:buFont typeface="Wingdings" panose="05000000000000000000" pitchFamily="2" charset="2"/>
                  <a:buChar char="§"/>
                  <a:defRPr sz="140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나눔스퀘어" panose="020B0600000101010101" pitchFamily="50" charset="-127"/>
                    <a:ea typeface="나눔스퀘어" panose="020B0600000101010101" pitchFamily="50" charset="-127"/>
                  </a:defRPr>
                </a:lvl1pPr>
              </a:lstStyle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1.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문서첨부 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-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피보험자서면동의서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계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/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피상이건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진행시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-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외국인등록증 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외국인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계약시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171450" lvl="1" indent="-171450" latinLnBrk="0">
                  <a:spcBef>
                    <a:spcPts val="500"/>
                  </a:spcBef>
                  <a:buFontTx/>
                  <a:buChar char="-"/>
                </a:pP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가족관계서류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(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미성년자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계약시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)</a:t>
                </a:r>
              </a:p>
              <a:p>
                <a:pPr marL="171450" lvl="1" indent="-171450" latinLnBrk="0">
                  <a:spcBef>
                    <a:spcPts val="500"/>
                  </a:spcBef>
                  <a:buFontTx/>
                  <a:buChar char="-"/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2006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년 이전 계약 사항 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Y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로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체크시</a:t>
                </a:r>
                <a:b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</a:b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보장내용이랑 증권 첨부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2..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모집경위서  및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상품체크리스트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작성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3.. 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청약확정</a:t>
                </a:r>
                <a:endPara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4. </a:t>
                </a:r>
                <a:r>
                  <a:rPr lang="ko-KR" altLang="en-US" sz="1200" spc="-150" dirty="0" err="1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초회보험료</a:t>
                </a:r>
                <a:r>
                  <a:rPr lang="ko-KR" altLang="en-US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입금</a:t>
                </a: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</a:p>
              <a:p>
                <a:pPr marL="0" lvl="1" latinLnBrk="0">
                  <a:spcBef>
                    <a:spcPts val="500"/>
                  </a:spcBef>
                </a:pPr>
                <a:r>
                  <a:rPr lang="en-US" altLang="ko-KR" sz="1200" spc="-150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 </a:t>
                </a:r>
                <a:endPara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endParaRPr>
              </a:p>
            </p:txBody>
          </p:sp>
          <p:sp>
            <p:nvSpPr>
              <p:cNvPr id="41" name="직사각형 40"/>
              <p:cNvSpPr/>
              <p:nvPr/>
            </p:nvSpPr>
            <p:spPr>
              <a:xfrm>
                <a:off x="703708" y="3672960"/>
                <a:ext cx="518457" cy="46166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A8B0D4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cs typeface="Calibri Bold" panose="020F0702030404030204" pitchFamily="34" charset="0"/>
                  </a:rPr>
                  <a:t>01</a:t>
                </a:r>
                <a:endParaRPr lang="ko-KR" altLang="en-US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A8B0D4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Calibri Bold" panose="020F0702030404030204" pitchFamily="34" charset="0"/>
                </a:endParaRPr>
              </a:p>
            </p:txBody>
          </p:sp>
          <p:sp>
            <p:nvSpPr>
              <p:cNvPr id="42" name="직사각형 41"/>
              <p:cNvSpPr/>
              <p:nvPr/>
            </p:nvSpPr>
            <p:spPr>
              <a:xfrm>
                <a:off x="3164676" y="3672960"/>
                <a:ext cx="518457" cy="46166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64719C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cs typeface="Calibri Bold" panose="020F0702030404030204" pitchFamily="34" charset="0"/>
                  </a:rPr>
                  <a:t>02</a:t>
                </a:r>
                <a:endParaRPr lang="ko-KR" altLang="en-US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64719C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Calibri Bold" panose="020F0702030404030204" pitchFamily="34" charset="0"/>
                </a:endParaRPr>
              </a:p>
            </p:txBody>
          </p:sp>
          <p:sp>
            <p:nvSpPr>
              <p:cNvPr id="43" name="직사각형 42"/>
              <p:cNvSpPr/>
              <p:nvPr/>
            </p:nvSpPr>
            <p:spPr>
              <a:xfrm>
                <a:off x="5459698" y="3672960"/>
                <a:ext cx="518457" cy="46166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4B5575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cs typeface="Calibri Bold" panose="020F0702030404030204" pitchFamily="34" charset="0"/>
                  </a:rPr>
                  <a:t>03</a:t>
                </a:r>
                <a:endParaRPr lang="ko-KR" altLang="en-US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4B5575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Calibri Bold" panose="020F0702030404030204" pitchFamily="34" charset="0"/>
                </a:endParaRPr>
              </a:p>
            </p:txBody>
          </p:sp>
          <p:sp>
            <p:nvSpPr>
              <p:cNvPr id="44" name="직사각형 43"/>
              <p:cNvSpPr/>
              <p:nvPr/>
            </p:nvSpPr>
            <p:spPr>
              <a:xfrm>
                <a:off x="7765463" y="3672960"/>
                <a:ext cx="518457" cy="461665"/>
              </a:xfrm>
              <a:prstGeom prst="rect">
                <a:avLst/>
              </a:prstGeom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en-US" altLang="ko-KR" sz="2400" b="1" dirty="0">
                    <a:ln>
                      <a:solidFill>
                        <a:schemeClr val="accent1">
                          <a:alpha val="0"/>
                        </a:schemeClr>
                      </a:solidFill>
                    </a:ln>
                    <a:solidFill>
                      <a:srgbClr val="2E3448"/>
                    </a:solidFill>
                    <a:latin typeface="HY헤드라인M" panose="02030600000101010101" pitchFamily="18" charset="-127"/>
                    <a:ea typeface="HY헤드라인M" panose="02030600000101010101" pitchFamily="18" charset="-127"/>
                    <a:cs typeface="Calibri Bold" panose="020F0702030404030204" pitchFamily="34" charset="0"/>
                  </a:rPr>
                  <a:t>04</a:t>
                </a:r>
                <a:endParaRPr lang="ko-KR" altLang="en-US" sz="2400" b="1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2E3448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Calibri Bold" panose="020F0702030404030204" pitchFamily="34" charset="0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262608" y="3779134"/>
                <a:ext cx="1745928" cy="2616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altLang="ko-KR" sz="17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FC </a:t>
                </a:r>
                <a:r>
                  <a:rPr lang="en-US" altLang="ko-KR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(</a:t>
                </a:r>
                <a:r>
                  <a:rPr lang="ko-KR" altLang="en-US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모집경위서작성 및 입금</a:t>
                </a: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617247" y="3779134"/>
                <a:ext cx="1690242" cy="26161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ko-KR" altLang="en-US" sz="17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계약자 </a:t>
                </a:r>
                <a:r>
                  <a:rPr lang="en-US" altLang="ko-KR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(</a:t>
                </a:r>
                <a:r>
                  <a:rPr lang="ko-KR" altLang="en-US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청약문서작성</a:t>
                </a:r>
                <a:r>
                  <a:rPr lang="en-US" altLang="ko-KR" sz="12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)</a:t>
                </a:r>
                <a:r>
                  <a:rPr lang="ko-KR" altLang="en-US" sz="1700" b="1" spc="-150" dirty="0">
                    <a:ln>
                      <a:solidFill>
                        <a:schemeClr val="accent1">
                          <a:shade val="50000"/>
                          <a:alpha val="0"/>
                        </a:schemeClr>
                      </a:solidFill>
                    </a:ln>
                    <a:solidFill>
                      <a:schemeClr val="bg1"/>
                    </a:solidFill>
                    <a:latin typeface="+mn-ea"/>
                  </a:rPr>
                  <a:t> </a:t>
                </a:r>
              </a:p>
            </p:txBody>
          </p:sp>
        </p:grpSp>
        <p:pic>
          <p:nvPicPr>
            <p:cNvPr id="19" name="그림 18"/>
            <p:cNvPicPr preferRelativeResize="0">
              <a:picLocks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8188" y="4149734"/>
              <a:ext cx="9426574" cy="137160"/>
            </a:xfrm>
            <a:prstGeom prst="rect">
              <a:avLst/>
            </a:prstGeom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70B0D9B1-654D-4CBD-A78E-980BB3766394}"/>
              </a:ext>
            </a:extLst>
          </p:cNvPr>
          <p:cNvSpPr txBox="1"/>
          <p:nvPr/>
        </p:nvSpPr>
        <p:spPr>
          <a:xfrm>
            <a:off x="5466490" y="1841080"/>
            <a:ext cx="1910779" cy="267252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1.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정보동의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2.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본인인증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인증방법선택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전자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휴대폰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신용카드 인증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옴니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휴대폰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카카오페이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3.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청약정보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4.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청약서류 작성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고지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서명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가필입력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문서확인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5.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약관다운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옴니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및 보내기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전자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6.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최종문서확인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CF68AB38-1E6C-F30C-C4DE-A25D4195688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983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4BDA6685-DDED-4393-719D-BDF4B5D8A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43" b="7077"/>
          <a:stretch/>
        </p:blipFill>
        <p:spPr>
          <a:xfrm>
            <a:off x="295467" y="936128"/>
            <a:ext cx="2409679" cy="434635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475037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청약정보입력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(FC)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pic>
        <p:nvPicPr>
          <p:cNvPr id="5" name="그림 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5" b="6716"/>
          <a:stretch/>
        </p:blipFill>
        <p:spPr>
          <a:xfrm>
            <a:off x="5435254" y="962478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6" name="그림 5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9" b="6571"/>
          <a:stretch/>
        </p:blipFill>
        <p:spPr>
          <a:xfrm>
            <a:off x="8001512" y="962478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4" name="직사각형 53"/>
          <p:cNvSpPr/>
          <p:nvPr/>
        </p:nvSpPr>
        <p:spPr>
          <a:xfrm>
            <a:off x="1084083" y="5015621"/>
            <a:ext cx="849768" cy="30097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/>
          <p:cNvSpPr/>
          <p:nvPr/>
        </p:nvSpPr>
        <p:spPr>
          <a:xfrm>
            <a:off x="291210" y="2992477"/>
            <a:ext cx="330111" cy="32561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그룹 63"/>
          <p:cNvGrpSpPr/>
          <p:nvPr/>
        </p:nvGrpSpPr>
        <p:grpSpPr>
          <a:xfrm>
            <a:off x="312656" y="5372600"/>
            <a:ext cx="2403243" cy="1403214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청약입력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설계가져오기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1181912" y="2747693"/>
              <a:ext cx="2506231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가입제안에서 청약입력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 </a:t>
              </a: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가입제안이력조회에서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해당 설계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선택후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청약입력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87543"/>
            <a:ext cx="2403243" cy="1403214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계약일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청약방법선택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435736" y="5362023"/>
            <a:ext cx="2403243" cy="1403214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계약관계자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설정</a:t>
              </a: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8022999" y="5374617"/>
            <a:ext cx="2403243" cy="1446384"/>
            <a:chOff x="1020021" y="2272026"/>
            <a:chExt cx="2677411" cy="1334983"/>
          </a:xfrm>
        </p:grpSpPr>
        <p:sp>
          <p:nvSpPr>
            <p:cNvPr id="75" name="양쪽 모서리가 둥근 사각형 74"/>
            <p:cNvSpPr/>
            <p:nvPr/>
          </p:nvSpPr>
          <p:spPr>
            <a:xfrm flipV="1">
              <a:off x="102370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6" name="양쪽 모서리가 둥근 사각형 75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수령방법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선택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1151501" y="2747693"/>
              <a:ext cx="2539039" cy="85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우편물 수령 방법 선택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고객정보에 이메일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등록고객은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 약관과 부본 중복 발송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98325"/>
            <a:ext cx="2249592" cy="931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계약일 선택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(D+2)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(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계약일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=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확정일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=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입금일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청약종류 선택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전자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옴니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5545425" y="5893279"/>
            <a:ext cx="2249592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피상이건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진행시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))</a:t>
            </a: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관계자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설정시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꼭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!!</a:t>
            </a: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세대정보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입력 필수</a:t>
            </a: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5E399DAF-2C71-4EC4-ACE8-79066D2296A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 t="58796" b="35926"/>
          <a:stretch/>
        </p:blipFill>
        <p:spPr>
          <a:xfrm>
            <a:off x="8534497" y="3105328"/>
            <a:ext cx="1885558" cy="252232"/>
          </a:xfrm>
          <a:prstGeom prst="rect">
            <a:avLst/>
          </a:prstGeom>
          <a:ln>
            <a:noFill/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557143A-7538-4542-8259-DB04F22E98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084"/>
          <a:stretch/>
        </p:blipFill>
        <p:spPr>
          <a:xfrm>
            <a:off x="2871805" y="1530016"/>
            <a:ext cx="2419991" cy="3475773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2923510" y="2085937"/>
            <a:ext cx="1195644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2939787" y="2638557"/>
            <a:ext cx="2317182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BFABFBC3-FCA7-4848-D206-1C63FB7BB27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C89B6FED-73B5-309D-E72C-0D3650DBFF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043" b="5382"/>
          <a:stretch/>
        </p:blipFill>
        <p:spPr>
          <a:xfrm>
            <a:off x="2848604" y="936128"/>
            <a:ext cx="2427511" cy="435431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81743EFC-1A83-EBAE-BA04-E5B87908751F}"/>
              </a:ext>
            </a:extLst>
          </p:cNvPr>
          <p:cNvSpPr/>
          <p:nvPr/>
        </p:nvSpPr>
        <p:spPr>
          <a:xfrm>
            <a:off x="2913991" y="2005662"/>
            <a:ext cx="2309183" cy="25114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0515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475037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청약정보입력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(FC)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grpSp>
        <p:nvGrpSpPr>
          <p:cNvPr id="68" name="그룹 67"/>
          <p:cNvGrpSpPr/>
          <p:nvPr/>
        </p:nvGrpSpPr>
        <p:grpSpPr>
          <a:xfrm>
            <a:off x="2870471" y="5303319"/>
            <a:ext cx="2403243" cy="1555865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5. FATCA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435736" y="5277798"/>
            <a:ext cx="2403243" cy="1581385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6. KYC (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개인고객확인서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) 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8022999" y="5290394"/>
            <a:ext cx="2403243" cy="1695171"/>
            <a:chOff x="1020021" y="2272026"/>
            <a:chExt cx="2677411" cy="1564608"/>
          </a:xfrm>
        </p:grpSpPr>
        <p:sp>
          <p:nvSpPr>
            <p:cNvPr id="75" name="양쪽 모서리가 둥근 사각형 74"/>
            <p:cNvSpPr/>
            <p:nvPr/>
          </p:nvSpPr>
          <p:spPr>
            <a:xfrm flipV="1">
              <a:off x="1023701" y="2653846"/>
              <a:ext cx="2666839" cy="1066139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6" name="양쪽 모서리가 둥근 사각형 75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7.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기타정보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1151501" y="2747693"/>
              <a:ext cx="2539039" cy="108894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해피콜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종류 선택 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모바일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전화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(65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세이상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미성년자 전화만가능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세금우대 금액 확인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한도 초과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시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세금우대적용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미적용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으로 진행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5511120" y="5805754"/>
            <a:ext cx="2249592" cy="11798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직업선택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신원확인증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진위 체크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주민증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운전면허증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외국인등록증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1450" lvl="1" indent="-17145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거래자금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출처 및 거래목적 선택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</a:t>
            </a:r>
          </a:p>
        </p:txBody>
      </p:sp>
      <p:pic>
        <p:nvPicPr>
          <p:cNvPr id="12" name="그림 1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6" b="6735"/>
          <a:stretch/>
        </p:blipFill>
        <p:spPr>
          <a:xfrm>
            <a:off x="2857783" y="909681"/>
            <a:ext cx="2422800" cy="43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5" name="그림 14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4" b="6357"/>
          <a:stretch/>
        </p:blipFill>
        <p:spPr>
          <a:xfrm>
            <a:off x="5435736" y="873060"/>
            <a:ext cx="2422800" cy="43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pic>
        <p:nvPicPr>
          <p:cNvPr id="16" name="그림 15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8" b="5795"/>
          <a:stretch/>
        </p:blipFill>
        <p:spPr>
          <a:xfrm>
            <a:off x="8011779" y="873060"/>
            <a:ext cx="2422800" cy="4320000"/>
          </a:xfrm>
          <a:prstGeom prst="rect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ACCDA31-2FFC-4990-8CCF-085C292C4E67}"/>
              </a:ext>
            </a:extLst>
          </p:cNvPr>
          <p:cNvGrpSpPr/>
          <p:nvPr/>
        </p:nvGrpSpPr>
        <p:grpSpPr>
          <a:xfrm>
            <a:off x="5454572" y="1325538"/>
            <a:ext cx="613192" cy="985195"/>
            <a:chOff x="2924092" y="1335059"/>
            <a:chExt cx="613192" cy="985195"/>
          </a:xfrm>
        </p:grpSpPr>
        <p:sp>
          <p:nvSpPr>
            <p:cNvPr id="82" name="직사각형 81"/>
            <p:cNvSpPr/>
            <p:nvPr/>
          </p:nvSpPr>
          <p:spPr>
            <a:xfrm>
              <a:off x="2924092" y="1335059"/>
              <a:ext cx="613192" cy="253107"/>
            </a:xfrm>
            <a:prstGeom prst="rect">
              <a:avLst/>
            </a:prstGeom>
            <a:noFill/>
            <a:ln w="2222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2924092" y="1852926"/>
              <a:ext cx="613192" cy="467328"/>
            </a:xfrm>
            <a:prstGeom prst="rect">
              <a:avLst/>
            </a:prstGeom>
            <a:noFill/>
            <a:ln w="22225" cmpd="sng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4" name="직사각형 83"/>
          <p:cNvSpPr/>
          <p:nvPr/>
        </p:nvSpPr>
        <p:spPr>
          <a:xfrm>
            <a:off x="7097492" y="2320254"/>
            <a:ext cx="727669" cy="31465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5" name="직사각형 84"/>
          <p:cNvSpPr/>
          <p:nvPr/>
        </p:nvSpPr>
        <p:spPr>
          <a:xfrm>
            <a:off x="8035353" y="2983829"/>
            <a:ext cx="2332811" cy="57751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6" name="직사각형 85"/>
          <p:cNvSpPr/>
          <p:nvPr/>
        </p:nvSpPr>
        <p:spPr>
          <a:xfrm>
            <a:off x="8044741" y="1958203"/>
            <a:ext cx="2332811" cy="37683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2" descr="그래픽, 폰트, 그래픽 디자인, 로고이(가) 표시된 사진">
            <a:extLst>
              <a:ext uri="{FF2B5EF4-FFF2-40B4-BE49-F238E27FC236}">
                <a16:creationId xmlns:a16="http://schemas.microsoft.com/office/drawing/2014/main" id="{BC246949-50E5-1F1B-469A-CB2E464199E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0D3F3EA-2741-C769-40DE-1CE5B8F793C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050" b="6474"/>
          <a:stretch/>
        </p:blipFill>
        <p:spPr>
          <a:xfrm>
            <a:off x="332995" y="937324"/>
            <a:ext cx="2406495" cy="429048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264C85BA-64F1-7CC3-D35D-FAA413EB056C}"/>
              </a:ext>
            </a:extLst>
          </p:cNvPr>
          <p:cNvSpPr/>
          <p:nvPr/>
        </p:nvSpPr>
        <p:spPr>
          <a:xfrm>
            <a:off x="339029" y="3559277"/>
            <a:ext cx="1565326" cy="36192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B7173FA2-8475-62BE-C435-8FCB4EB658D6}"/>
              </a:ext>
            </a:extLst>
          </p:cNvPr>
          <p:cNvGrpSpPr/>
          <p:nvPr/>
        </p:nvGrpSpPr>
        <p:grpSpPr>
          <a:xfrm>
            <a:off x="312656" y="5372600"/>
            <a:ext cx="2403243" cy="1403214"/>
            <a:chOff x="1050431" y="2272026"/>
            <a:chExt cx="2677411" cy="1295138"/>
          </a:xfrm>
        </p:grpSpPr>
        <p:sp>
          <p:nvSpPr>
            <p:cNvPr id="8" name="양쪽 모서리가 둥근 사각형 64">
              <a:extLst>
                <a:ext uri="{FF2B5EF4-FFF2-40B4-BE49-F238E27FC236}">
                  <a16:creationId xmlns:a16="http://schemas.microsoft.com/office/drawing/2014/main" id="{B4F232DA-8E17-1E66-9C5A-230485BD96FB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9" name="양쪽 모서리가 둥근 사각형 65">
              <a:extLst>
                <a:ext uri="{FF2B5EF4-FFF2-40B4-BE49-F238E27FC236}">
                  <a16:creationId xmlns:a16="http://schemas.microsoft.com/office/drawing/2014/main" id="{5E3D1589-A0EF-A703-0681-A06A903731A9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계약체결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동의서 확인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3ABD5A-6D2C-D933-DB41-162BF26ABEE7}"/>
                </a:ext>
              </a:extLst>
            </p:cNvPr>
            <p:cNvSpPr txBox="1"/>
            <p:nvPr/>
          </p:nvSpPr>
          <p:spPr>
            <a:xfrm flipH="1">
              <a:off x="1181912" y="2747693"/>
              <a:ext cx="2506231" cy="4000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계약체결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이행을 위한 동의서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상품소개를 위한 동의서 확인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927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475037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청약정보입력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(FC)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339029" y="3559277"/>
            <a:ext cx="1565326" cy="36192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그룹 63"/>
          <p:cNvGrpSpPr/>
          <p:nvPr/>
        </p:nvGrpSpPr>
        <p:grpSpPr>
          <a:xfrm>
            <a:off x="312656" y="5372600"/>
            <a:ext cx="2403243" cy="1403214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8. FC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확인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1181912" y="2747693"/>
              <a:ext cx="2506231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항목 모두 체크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87543"/>
            <a:ext cx="2403243" cy="1403214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9. FC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서명후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전송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648062" y="5362023"/>
            <a:ext cx="4782894" cy="1403214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**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전송 및 청약진행 상태 확인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98325"/>
            <a:ext cx="2249592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동의 체크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서명후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고객에게 청약서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전송하기     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5818591" y="5864055"/>
            <a:ext cx="4438117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청약문서 작성 메뉴에서 청약진행 상태 확인 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 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대기중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작성중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작성완료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설계사 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미작성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수납처리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-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승인완료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557143A-7538-4542-8259-DB04F22E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4"/>
          <a:stretch/>
        </p:blipFill>
        <p:spPr>
          <a:xfrm>
            <a:off x="2871805" y="1530016"/>
            <a:ext cx="2419991" cy="3475773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2923510" y="2085937"/>
            <a:ext cx="1195644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2939787" y="2638557"/>
            <a:ext cx="2317182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BFABFBC3-FCA7-4848-D206-1C63FB7BB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ED1EE2F-2A5C-43DD-FF76-5AB389938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4" b="4989"/>
          <a:stretch/>
        </p:blipFill>
        <p:spPr>
          <a:xfrm>
            <a:off x="339371" y="959970"/>
            <a:ext cx="2387642" cy="432000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795ADB5-574B-D0EA-AE86-45194F03C9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15" b="5208"/>
          <a:stretch/>
        </p:blipFill>
        <p:spPr>
          <a:xfrm>
            <a:off x="2857819" y="975806"/>
            <a:ext cx="2418023" cy="430416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0C35AD2-2879-DABA-2A43-F5236177EA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1" b="4129"/>
          <a:stretch/>
        </p:blipFill>
        <p:spPr>
          <a:xfrm>
            <a:off x="5648062" y="1130710"/>
            <a:ext cx="2347258" cy="414926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4BDA169-08C1-298A-88F8-F8538C24F1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05" b="5977"/>
          <a:stretch/>
        </p:blipFill>
        <p:spPr>
          <a:xfrm>
            <a:off x="8083696" y="1107102"/>
            <a:ext cx="2347259" cy="417286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5FA0C97C-CBDC-00C4-5F3B-8FD6FD7175D8}"/>
              </a:ext>
            </a:extLst>
          </p:cNvPr>
          <p:cNvSpPr/>
          <p:nvPr/>
        </p:nvSpPr>
        <p:spPr>
          <a:xfrm>
            <a:off x="6990736" y="2743200"/>
            <a:ext cx="804282" cy="5702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978BDCE-5476-05D0-A7F4-6392CEA1CA89}"/>
              </a:ext>
            </a:extLst>
          </p:cNvPr>
          <p:cNvSpPr/>
          <p:nvPr/>
        </p:nvSpPr>
        <p:spPr>
          <a:xfrm>
            <a:off x="9910915" y="2536723"/>
            <a:ext cx="507731" cy="20647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597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925434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청약정보입력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(FC)_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진행상태확인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339029" y="3559277"/>
            <a:ext cx="1565326" cy="36192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그룹 63"/>
          <p:cNvGrpSpPr/>
          <p:nvPr/>
        </p:nvGrpSpPr>
        <p:grpSpPr>
          <a:xfrm>
            <a:off x="312656" y="5372600"/>
            <a:ext cx="2403243" cy="1403214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8. FC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확인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1181912" y="2747693"/>
              <a:ext cx="2506231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항목 모두 체크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87543"/>
            <a:ext cx="2403243" cy="1403214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9. FC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서명후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전송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648062" y="5362023"/>
            <a:ext cx="4782894" cy="1403214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**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전송 및 청약진행 상태 확인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98325"/>
            <a:ext cx="2249592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동의 체크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서명후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고객에게 청약서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전송하기     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5818591" y="5864055"/>
            <a:ext cx="4438117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청약문서 작성 메뉴에서 청약진행 상태 확인 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 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대기중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작성중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작성완료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설계사 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미작성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수납처리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-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승인완료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557143A-7538-4542-8259-DB04F22E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4"/>
          <a:stretch/>
        </p:blipFill>
        <p:spPr>
          <a:xfrm>
            <a:off x="2871805" y="1530016"/>
            <a:ext cx="2419991" cy="3475773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2923510" y="2085937"/>
            <a:ext cx="1195644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2939787" y="2638557"/>
            <a:ext cx="2317182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BFABFBC3-FCA7-4848-D206-1C63FB7BB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ED1EE2F-2A5C-43DD-FF76-5AB389938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4" b="4989"/>
          <a:stretch/>
        </p:blipFill>
        <p:spPr>
          <a:xfrm>
            <a:off x="339371" y="959970"/>
            <a:ext cx="2387642" cy="432000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795ADB5-574B-D0EA-AE86-45194F03C9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15" b="5208"/>
          <a:stretch/>
        </p:blipFill>
        <p:spPr>
          <a:xfrm>
            <a:off x="2857819" y="975806"/>
            <a:ext cx="2418023" cy="430416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0C35AD2-2879-DABA-2A43-F5236177EA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1" b="4129"/>
          <a:stretch/>
        </p:blipFill>
        <p:spPr>
          <a:xfrm>
            <a:off x="5648062" y="1130710"/>
            <a:ext cx="2347258" cy="414926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4BDA169-08C1-298A-88F8-F8538C24F1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05" b="5977"/>
          <a:stretch/>
        </p:blipFill>
        <p:spPr>
          <a:xfrm>
            <a:off x="8083696" y="1107102"/>
            <a:ext cx="2347259" cy="417286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5FA0C97C-CBDC-00C4-5F3B-8FD6FD7175D8}"/>
              </a:ext>
            </a:extLst>
          </p:cNvPr>
          <p:cNvSpPr/>
          <p:nvPr/>
        </p:nvSpPr>
        <p:spPr>
          <a:xfrm>
            <a:off x="6990736" y="2743200"/>
            <a:ext cx="804282" cy="5702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978BDCE-5476-05D0-A7F4-6392CEA1CA89}"/>
              </a:ext>
            </a:extLst>
          </p:cNvPr>
          <p:cNvSpPr/>
          <p:nvPr/>
        </p:nvSpPr>
        <p:spPr>
          <a:xfrm>
            <a:off x="9910915" y="2536723"/>
            <a:ext cx="507731" cy="20647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381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2555828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청약정보입력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(FC)_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3</a:t>
            </a:r>
          </a:p>
        </p:txBody>
      </p:sp>
      <p:sp>
        <p:nvSpPr>
          <p:cNvPr id="63" name="직사각형 62"/>
          <p:cNvSpPr/>
          <p:nvPr/>
        </p:nvSpPr>
        <p:spPr>
          <a:xfrm>
            <a:off x="339029" y="3559277"/>
            <a:ext cx="1565326" cy="36192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4" name="그룹 63"/>
          <p:cNvGrpSpPr/>
          <p:nvPr/>
        </p:nvGrpSpPr>
        <p:grpSpPr>
          <a:xfrm>
            <a:off x="312656" y="5372600"/>
            <a:ext cx="2403243" cy="1403214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8. FC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확인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 flipH="1">
              <a:off x="1181912" y="2747693"/>
              <a:ext cx="2506231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항목 모두 체크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87543"/>
            <a:ext cx="2403243" cy="1403214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9. FC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서명후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전송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648062" y="5362023"/>
            <a:ext cx="4782894" cy="1403214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**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전송 및 청약진행 상태 확인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98325"/>
            <a:ext cx="2249592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동의 체크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서명후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고객에게 청약서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전송하기     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5818591" y="5864055"/>
            <a:ext cx="4438117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청약문서 작성 메뉴에서 청약진행 상태 확인 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 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대기중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작성중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–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작성완료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설계사 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미작성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수납처리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-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승인완료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3557143A-7538-4542-8259-DB04F22E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084"/>
          <a:stretch/>
        </p:blipFill>
        <p:spPr>
          <a:xfrm>
            <a:off x="2871805" y="1530016"/>
            <a:ext cx="2419991" cy="3475773"/>
          </a:xfrm>
          <a:prstGeom prst="rect">
            <a:avLst/>
          </a:prstGeom>
        </p:spPr>
      </p:pic>
      <p:sp>
        <p:nvSpPr>
          <p:cNvPr id="55" name="직사각형 54"/>
          <p:cNvSpPr/>
          <p:nvPr/>
        </p:nvSpPr>
        <p:spPr>
          <a:xfrm>
            <a:off x="2923510" y="2085937"/>
            <a:ext cx="1195644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/>
          <p:cNvSpPr/>
          <p:nvPr/>
        </p:nvSpPr>
        <p:spPr>
          <a:xfrm>
            <a:off x="2939787" y="2638557"/>
            <a:ext cx="2317182" cy="26367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BFABFBC3-FCA7-4848-D206-1C63FB7BB2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2ED1EE2F-2A5C-43DD-FF76-5AB3899389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54" b="4989"/>
          <a:stretch/>
        </p:blipFill>
        <p:spPr>
          <a:xfrm>
            <a:off x="339371" y="959970"/>
            <a:ext cx="2387642" cy="432000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F795ADB5-574B-D0EA-AE86-45194F03C9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415" b="5208"/>
          <a:stretch/>
        </p:blipFill>
        <p:spPr>
          <a:xfrm>
            <a:off x="2857819" y="975806"/>
            <a:ext cx="2418023" cy="430416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20C35AD2-2879-DABA-2A43-F5236177EA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971" b="4129"/>
          <a:stretch/>
        </p:blipFill>
        <p:spPr>
          <a:xfrm>
            <a:off x="5648062" y="1130710"/>
            <a:ext cx="2347258" cy="414926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D4BDA169-08C1-298A-88F8-F8538C24F12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805" b="5977"/>
          <a:stretch/>
        </p:blipFill>
        <p:spPr>
          <a:xfrm>
            <a:off x="8083696" y="1107102"/>
            <a:ext cx="2347259" cy="417286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5FA0C97C-CBDC-00C4-5F3B-8FD6FD7175D8}"/>
              </a:ext>
            </a:extLst>
          </p:cNvPr>
          <p:cNvSpPr/>
          <p:nvPr/>
        </p:nvSpPr>
        <p:spPr>
          <a:xfrm>
            <a:off x="6990736" y="2743200"/>
            <a:ext cx="804282" cy="5702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8978BDCE-5476-05D0-A7F4-6392CEA1CA89}"/>
              </a:ext>
            </a:extLst>
          </p:cNvPr>
          <p:cNvSpPr/>
          <p:nvPr/>
        </p:nvSpPr>
        <p:spPr>
          <a:xfrm>
            <a:off x="9910915" y="2536723"/>
            <a:ext cx="507731" cy="20647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5256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계약자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고객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문서 작성 </a:t>
            </a:r>
            <a:endParaRPr kumimoji="0" lang="ko-KR" altLang="en-US" sz="20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96F6186A-6D3D-57B2-B85A-7365EBD1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8977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32" y="7107670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4942379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M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스마트 다운로드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&amp;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설치방법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Aharoni" pitchFamily="2" charset="-79"/>
              </a:rPr>
              <a:t>안드로이드폰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9" b="5182"/>
          <a:stretch/>
        </p:blipFill>
        <p:spPr>
          <a:xfrm>
            <a:off x="391494" y="888294"/>
            <a:ext cx="2422800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3" name="그림 2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7" b="6085"/>
          <a:stretch/>
        </p:blipFill>
        <p:spPr>
          <a:xfrm>
            <a:off x="2894997" y="888294"/>
            <a:ext cx="2422800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4" name="그림 3"/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3" b="5963"/>
          <a:stretch/>
        </p:blipFill>
        <p:spPr>
          <a:xfrm>
            <a:off x="5428023" y="888294"/>
            <a:ext cx="2422800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" name="그림 4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" b="6406"/>
          <a:stretch/>
        </p:blipFill>
        <p:spPr>
          <a:xfrm>
            <a:off x="7961049" y="888294"/>
            <a:ext cx="2422800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  <a:effectLst/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grpSp>
        <p:nvGrpSpPr>
          <p:cNvPr id="24" name="그룹 23"/>
          <p:cNvGrpSpPr/>
          <p:nvPr/>
        </p:nvGrpSpPr>
        <p:grpSpPr>
          <a:xfrm>
            <a:off x="310481" y="5341693"/>
            <a:ext cx="2403243" cy="1403214"/>
            <a:chOff x="1050431" y="2272026"/>
            <a:chExt cx="2677411" cy="1295138"/>
          </a:xfrm>
        </p:grpSpPr>
        <p:sp>
          <p:nvSpPr>
            <p:cNvPr id="25" name="양쪽 모서리가 둥근 사각형 2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M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스마트 검색 및 설치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181912" y="2747693"/>
              <a:ext cx="2122548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안드로이드폰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(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삼성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LG)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기준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Play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스토어에서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M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스마트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검색하여 설치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894997" y="5332624"/>
            <a:ext cx="2403243" cy="1403214"/>
            <a:chOff x="1050431" y="2272026"/>
            <a:chExt cx="2677411" cy="1295138"/>
          </a:xfrm>
        </p:grpSpPr>
        <p:sp>
          <p:nvSpPr>
            <p:cNvPr id="29" name="양쪽 모서리가 둥근 사각형 2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0" name="양쪽 모서리가 둥근 사각형 2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허용 선택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 flipH="1">
              <a:off x="1181911" y="2747693"/>
              <a:ext cx="2507333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M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스마트에서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전화걸기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허용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latin typeface="+mn-ea"/>
                </a:rPr>
                <a:t>선택</a:t>
              </a:r>
            </a:p>
          </p:txBody>
        </p:sp>
      </p:grpSp>
      <p:sp>
        <p:nvSpPr>
          <p:cNvPr id="32" name="직사각형 31"/>
          <p:cNvSpPr/>
          <p:nvPr/>
        </p:nvSpPr>
        <p:spPr>
          <a:xfrm>
            <a:off x="442620" y="1539998"/>
            <a:ext cx="2313575" cy="86531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직사각형 32"/>
          <p:cNvSpPr/>
          <p:nvPr/>
        </p:nvSpPr>
        <p:spPr>
          <a:xfrm>
            <a:off x="694485" y="929437"/>
            <a:ext cx="604090" cy="22332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0" name="그룹 39"/>
          <p:cNvGrpSpPr/>
          <p:nvPr/>
        </p:nvGrpSpPr>
        <p:grpSpPr>
          <a:xfrm>
            <a:off x="5458080" y="5341693"/>
            <a:ext cx="4925769" cy="1403214"/>
            <a:chOff x="1050431" y="2272026"/>
            <a:chExt cx="2677411" cy="1295138"/>
          </a:xfrm>
        </p:grpSpPr>
        <p:sp>
          <p:nvSpPr>
            <p:cNvPr id="41" name="양쪽 모서리가 둥근 사각형 40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2" name="양쪽 모서리가 둥근 사각형 41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NOS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보안앱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설치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 flipH="1">
              <a:off x="1181912" y="2747693"/>
              <a:ext cx="2122548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백신앱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화면설치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이동하여 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NOS LINK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설치</a:t>
              </a: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3793132" y="4517774"/>
            <a:ext cx="604090" cy="22332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직사각형 45"/>
          <p:cNvSpPr/>
          <p:nvPr/>
        </p:nvSpPr>
        <p:spPr>
          <a:xfrm>
            <a:off x="5761462" y="4806373"/>
            <a:ext cx="604090" cy="22332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직사각형 46"/>
          <p:cNvSpPr/>
          <p:nvPr/>
        </p:nvSpPr>
        <p:spPr>
          <a:xfrm>
            <a:off x="8029289" y="1144288"/>
            <a:ext cx="2313575" cy="132613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180644" y="3595172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dirty="0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FA6367A-8332-F169-B7DA-2E1D5CCC360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72" t="38391" r="49202" b="52443"/>
          <a:stretch/>
        </p:blipFill>
        <p:spPr>
          <a:xfrm>
            <a:off x="516836" y="1566559"/>
            <a:ext cx="1398246" cy="609994"/>
          </a:xfrm>
          <a:prstGeom prst="rect">
            <a:avLst/>
          </a:prstGeom>
        </p:spPr>
      </p:pic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C1870E3-DBC9-B20D-ED80-206B0AB18B5D}"/>
              </a:ext>
            </a:extLst>
          </p:cNvPr>
          <p:cNvSpPr/>
          <p:nvPr/>
        </p:nvSpPr>
        <p:spPr>
          <a:xfrm>
            <a:off x="1101440" y="1868556"/>
            <a:ext cx="419247" cy="298928"/>
          </a:xfrm>
          <a:prstGeom prst="round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pic>
        <p:nvPicPr>
          <p:cNvPr id="10" name="그림 9" descr="그래픽, 폰트, 그래픽 디자인, 로고이(가) 표시된 사진">
            <a:extLst>
              <a:ext uri="{FF2B5EF4-FFF2-40B4-BE49-F238E27FC236}">
                <a16:creationId xmlns:a16="http://schemas.microsoft.com/office/drawing/2014/main" id="{0ABF3C80-16FF-CA7A-657C-2578DB6F09F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625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그림 18">
            <a:extLst>
              <a:ext uri="{FF2B5EF4-FFF2-40B4-BE49-F238E27FC236}">
                <a16:creationId xmlns:a16="http://schemas.microsoft.com/office/drawing/2014/main" id="{DD49975F-DA9A-F8EB-0767-521559DDF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24" y="1150665"/>
            <a:ext cx="2008785" cy="3980615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6837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청약문서작성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312656" y="5288375"/>
            <a:ext cx="2403243" cy="1570809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청약서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알림톡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03319"/>
            <a:ext cx="2403243" cy="1555865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청약시작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14101"/>
            <a:ext cx="22495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진행전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유의 사항 안내</a:t>
            </a:r>
          </a:p>
        </p:txBody>
      </p:sp>
      <p:sp>
        <p:nvSpPr>
          <p:cNvPr id="43" name="직사각형 42"/>
          <p:cNvSpPr/>
          <p:nvPr/>
        </p:nvSpPr>
        <p:spPr>
          <a:xfrm>
            <a:off x="809625" y="3962399"/>
            <a:ext cx="1171575" cy="21907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 flipH="1">
            <a:off x="420882" y="5842676"/>
            <a:ext cx="2249592" cy="931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**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알림톡이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미발송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되는경우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1)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고객전화번호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2) </a:t>
            </a:r>
            <a:r>
              <a:rPr lang="en-US" altLang="ko-KR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Im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라이프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알림톡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차단된 경우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카카오에 친구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추가후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진행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그림 5" descr="그래픽, 폰트, 그래픽 디자인, 로고이(가) 표시된 사진">
            <a:extLst>
              <a:ext uri="{FF2B5EF4-FFF2-40B4-BE49-F238E27FC236}">
                <a16:creationId xmlns:a16="http://schemas.microsoft.com/office/drawing/2014/main" id="{9C0E08E4-7016-905C-6C49-7FDD992B7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6EEEA72-FF32-F4BD-7E60-81AF69CE74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867" b="6316"/>
          <a:stretch/>
        </p:blipFill>
        <p:spPr>
          <a:xfrm>
            <a:off x="271758" y="877167"/>
            <a:ext cx="2409164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3826E7C-F8E5-676A-2078-60D9531FC321}"/>
              </a:ext>
            </a:extLst>
          </p:cNvPr>
          <p:cNvSpPr/>
          <p:nvPr/>
        </p:nvSpPr>
        <p:spPr>
          <a:xfrm>
            <a:off x="580363" y="4389839"/>
            <a:ext cx="1504076" cy="24129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CA71F8C-3511-AC45-397A-B54DA950B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95" b="5448"/>
          <a:stretch/>
        </p:blipFill>
        <p:spPr>
          <a:xfrm>
            <a:off x="2855398" y="900566"/>
            <a:ext cx="2409165" cy="4303218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63FF3AF1-1A89-74B1-2C2A-28716CA8A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1421" y="1138930"/>
            <a:ext cx="2194926" cy="4028610"/>
          </a:xfrm>
          <a:prstGeom prst="rect">
            <a:avLst/>
          </a:prstGeom>
        </p:spPr>
      </p:pic>
      <p:sp>
        <p:nvSpPr>
          <p:cNvPr id="7" name="직사각형 6">
            <a:extLst>
              <a:ext uri="{FF2B5EF4-FFF2-40B4-BE49-F238E27FC236}">
                <a16:creationId xmlns:a16="http://schemas.microsoft.com/office/drawing/2014/main" id="{D2913F96-08DC-3D11-53A0-2CD2B8093487}"/>
              </a:ext>
            </a:extLst>
          </p:cNvPr>
          <p:cNvSpPr/>
          <p:nvPr/>
        </p:nvSpPr>
        <p:spPr>
          <a:xfrm>
            <a:off x="6459790" y="1253686"/>
            <a:ext cx="993061" cy="31465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B71FB947-0538-DABE-474E-A23005FE4F33}"/>
              </a:ext>
            </a:extLst>
          </p:cNvPr>
          <p:cNvSpPr/>
          <p:nvPr/>
        </p:nvSpPr>
        <p:spPr>
          <a:xfrm>
            <a:off x="6209070" y="2584230"/>
            <a:ext cx="904568" cy="19724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9DC391E2-AAD0-021B-DDA9-6E653234CEE8}"/>
              </a:ext>
            </a:extLst>
          </p:cNvPr>
          <p:cNvGrpSpPr/>
          <p:nvPr/>
        </p:nvGrpSpPr>
        <p:grpSpPr>
          <a:xfrm>
            <a:off x="5766034" y="5366894"/>
            <a:ext cx="4490675" cy="1555865"/>
            <a:chOff x="1050431" y="2272026"/>
            <a:chExt cx="2677411" cy="1295138"/>
          </a:xfrm>
        </p:grpSpPr>
        <p:sp>
          <p:nvSpPr>
            <p:cNvPr id="13" name="양쪽 모서리가 둥근 사각형 68">
              <a:extLst>
                <a:ext uri="{FF2B5EF4-FFF2-40B4-BE49-F238E27FC236}">
                  <a16:creationId xmlns:a16="http://schemas.microsoft.com/office/drawing/2014/main" id="{04D4C613-C73A-D7A5-938B-83191DD7B951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14" name="양쪽 모서리가 둥근 사각형 69">
              <a:extLst>
                <a:ext uri="{FF2B5EF4-FFF2-40B4-BE49-F238E27FC236}">
                  <a16:creationId xmlns:a16="http://schemas.microsoft.com/office/drawing/2014/main" id="{8C712595-E5AB-02F4-5AF3-C092480E557F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다른브라우저로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열기</a:t>
              </a:r>
            </a:p>
          </p:txBody>
        </p:sp>
      </p:grp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18392499-D863-3D0F-861B-80471DF148EA}"/>
              </a:ext>
            </a:extLst>
          </p:cNvPr>
          <p:cNvSpPr/>
          <p:nvPr/>
        </p:nvSpPr>
        <p:spPr>
          <a:xfrm>
            <a:off x="8609464" y="1279177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9B9F2F5-A149-33C7-4B32-8DFB2DF8F0D5}"/>
              </a:ext>
            </a:extLst>
          </p:cNvPr>
          <p:cNvSpPr/>
          <p:nvPr/>
        </p:nvSpPr>
        <p:spPr>
          <a:xfrm>
            <a:off x="6018378" y="2573816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12CFB81-6B0D-B04D-B2F9-AD416811B967}"/>
              </a:ext>
            </a:extLst>
          </p:cNvPr>
          <p:cNvSpPr/>
          <p:nvPr/>
        </p:nvSpPr>
        <p:spPr>
          <a:xfrm>
            <a:off x="6353760" y="1239486"/>
            <a:ext cx="232807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D4FB70-0271-4E4E-9BC3-15295320F3A2}"/>
              </a:ext>
            </a:extLst>
          </p:cNvPr>
          <p:cNvSpPr txBox="1"/>
          <p:nvPr/>
        </p:nvSpPr>
        <p:spPr>
          <a:xfrm flipH="1">
            <a:off x="5901882" y="5987293"/>
            <a:ext cx="4245008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**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청약시작하기전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rPr>
              <a:t>다른 브라우저로 열기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로 시작 진행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진행시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에러 최소화  </a:t>
            </a:r>
          </a:p>
        </p:txBody>
      </p:sp>
    </p:spTree>
    <p:extLst>
      <p:ext uri="{BB962C8B-B14F-4D97-AF65-F5344CB8AC3E}">
        <p14:creationId xmlns:p14="http://schemas.microsoft.com/office/powerpoint/2010/main" val="1596876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BAF92E61-51E2-3936-FED4-5AB53944270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13" b="10649"/>
          <a:stretch/>
        </p:blipFill>
        <p:spPr>
          <a:xfrm>
            <a:off x="7976653" y="900566"/>
            <a:ext cx="2402504" cy="4274746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6837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청약문서작성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312656" y="5288375"/>
            <a:ext cx="2403243" cy="1570809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청약서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알림톡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03319"/>
            <a:ext cx="2403243" cy="1555865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청약시작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435736" y="5277798"/>
            <a:ext cx="2403243" cy="1581385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정보동의</a:t>
              </a: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8022999" y="5290394"/>
            <a:ext cx="2403243" cy="1568788"/>
            <a:chOff x="1020021" y="2272026"/>
            <a:chExt cx="2677411" cy="1447959"/>
          </a:xfrm>
        </p:grpSpPr>
        <p:sp>
          <p:nvSpPr>
            <p:cNvPr id="75" name="양쪽 모서리가 둥근 사각형 74"/>
            <p:cNvSpPr/>
            <p:nvPr/>
          </p:nvSpPr>
          <p:spPr>
            <a:xfrm flipV="1">
              <a:off x="1023701" y="2653846"/>
              <a:ext cx="2666839" cy="1066139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6" name="양쪽 모서리가 둥근 사각형 75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본인인증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서명방식선택</a:t>
              </a: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1151501" y="2747693"/>
              <a:ext cx="2539039" cy="8593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본인명의 휴대폰인증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+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자필서명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카카오페이 인증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토스인증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14101"/>
            <a:ext cx="22495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진행전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유의 사항 안내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5545425" y="5809055"/>
            <a:ext cx="2249592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전자적방식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자료작성 사전동의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계약체결 이행 개인신용정보 동의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상품소개 개인정보 처리 동의서</a:t>
            </a:r>
          </a:p>
        </p:txBody>
      </p:sp>
      <p:pic>
        <p:nvPicPr>
          <p:cNvPr id="4" name="그림 3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5" b="5500"/>
          <a:stretch/>
        </p:blipFill>
        <p:spPr>
          <a:xfrm>
            <a:off x="5439039" y="900566"/>
            <a:ext cx="2422800" cy="427474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1" name="직사각형 40"/>
          <p:cNvSpPr/>
          <p:nvPr/>
        </p:nvSpPr>
        <p:spPr>
          <a:xfrm>
            <a:off x="5465232" y="1482242"/>
            <a:ext cx="697012" cy="25806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2" name="직사각형 41"/>
          <p:cNvSpPr/>
          <p:nvPr/>
        </p:nvSpPr>
        <p:spPr>
          <a:xfrm>
            <a:off x="8036316" y="1482242"/>
            <a:ext cx="2274698" cy="87043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직사각형 42"/>
          <p:cNvSpPr/>
          <p:nvPr/>
        </p:nvSpPr>
        <p:spPr>
          <a:xfrm>
            <a:off x="809625" y="3962399"/>
            <a:ext cx="1171575" cy="21907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 flipH="1">
            <a:off x="420882" y="5842676"/>
            <a:ext cx="2249592" cy="931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**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알림톡이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미발송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되는경우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1)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고객전화번호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2) </a:t>
            </a:r>
            <a:r>
              <a:rPr lang="en-US" altLang="ko-KR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Im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라이프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알림톡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차단된 경우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카카오에 친구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추가후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진행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" name="그림 5" descr="그래픽, 폰트, 그래픽 디자인, 로고이(가) 표시된 사진">
            <a:extLst>
              <a:ext uri="{FF2B5EF4-FFF2-40B4-BE49-F238E27FC236}">
                <a16:creationId xmlns:a16="http://schemas.microsoft.com/office/drawing/2014/main" id="{9C0E08E4-7016-905C-6C49-7FDD992B7B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6EEEA72-FF32-F4BD-7E60-81AF69CE745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867" b="6316"/>
          <a:stretch/>
        </p:blipFill>
        <p:spPr>
          <a:xfrm>
            <a:off x="271758" y="877167"/>
            <a:ext cx="2409164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9" name="직사각형 8">
            <a:extLst>
              <a:ext uri="{FF2B5EF4-FFF2-40B4-BE49-F238E27FC236}">
                <a16:creationId xmlns:a16="http://schemas.microsoft.com/office/drawing/2014/main" id="{43826E7C-F8E5-676A-2078-60D9531FC321}"/>
              </a:ext>
            </a:extLst>
          </p:cNvPr>
          <p:cNvSpPr/>
          <p:nvPr/>
        </p:nvSpPr>
        <p:spPr>
          <a:xfrm>
            <a:off x="580363" y="4389839"/>
            <a:ext cx="1504076" cy="24129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0CA71F8C-3511-AC45-397A-B54DA950B6F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195" b="5448"/>
          <a:stretch/>
        </p:blipFill>
        <p:spPr>
          <a:xfrm>
            <a:off x="2855398" y="900566"/>
            <a:ext cx="2409165" cy="4303218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5731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F636A5B1-4017-7A72-DF17-FF53D6A5CB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106" b="10948"/>
          <a:stretch/>
        </p:blipFill>
        <p:spPr>
          <a:xfrm>
            <a:off x="318918" y="893412"/>
            <a:ext cx="2414693" cy="430135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6837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청약문서작성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64" name="그룹 63"/>
          <p:cNvGrpSpPr/>
          <p:nvPr/>
        </p:nvGrpSpPr>
        <p:grpSpPr>
          <a:xfrm>
            <a:off x="312656" y="5288375"/>
            <a:ext cx="2403243" cy="1570809"/>
            <a:chOff x="1050431" y="2272026"/>
            <a:chExt cx="2677411" cy="1295138"/>
          </a:xfrm>
        </p:grpSpPr>
        <p:sp>
          <p:nvSpPr>
            <p:cNvPr id="65" name="양쪽 모서리가 둥근 사각형 6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6" name="양쪽 모서리가 둥근 사각형 6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5.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대면설명확인서</a:t>
              </a:r>
            </a:p>
          </p:txBody>
        </p:sp>
      </p:grpSp>
      <p:grpSp>
        <p:nvGrpSpPr>
          <p:cNvPr id="68" name="그룹 67"/>
          <p:cNvGrpSpPr/>
          <p:nvPr/>
        </p:nvGrpSpPr>
        <p:grpSpPr>
          <a:xfrm>
            <a:off x="2870471" y="5303319"/>
            <a:ext cx="2403243" cy="1555865"/>
            <a:chOff x="1050431" y="2272026"/>
            <a:chExt cx="2677411" cy="1295138"/>
          </a:xfrm>
        </p:grpSpPr>
        <p:sp>
          <p:nvSpPr>
            <p:cNvPr id="69" name="양쪽 모서리가 둥근 사각형 6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0" name="양쪽 모서리가 둥근 사각형 6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6.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청약정보확인</a:t>
              </a:r>
            </a:p>
          </p:txBody>
        </p:sp>
      </p:grpSp>
      <p:grpSp>
        <p:nvGrpSpPr>
          <p:cNvPr id="71" name="그룹 70"/>
          <p:cNvGrpSpPr/>
          <p:nvPr/>
        </p:nvGrpSpPr>
        <p:grpSpPr>
          <a:xfrm>
            <a:off x="5435736" y="5277798"/>
            <a:ext cx="2403243" cy="2188127"/>
            <a:chOff x="1050431" y="2272026"/>
            <a:chExt cx="2677411" cy="1295138"/>
          </a:xfrm>
        </p:grpSpPr>
        <p:sp>
          <p:nvSpPr>
            <p:cNvPr id="72" name="양쪽 모서리가 둥근 사각형 71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3" name="양쪽 모서리가 둥근 사각형 72"/>
            <p:cNvSpPr/>
            <p:nvPr/>
          </p:nvSpPr>
          <p:spPr>
            <a:xfrm>
              <a:off x="1050431" y="2272026"/>
              <a:ext cx="2677411" cy="252311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7.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대표서명 작성</a:t>
              </a:r>
              <a:endParaRPr lang="ko-KR" altLang="en-US" sz="12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8022999" y="5290394"/>
            <a:ext cx="2403243" cy="1985156"/>
            <a:chOff x="1020021" y="2272026"/>
            <a:chExt cx="2677411" cy="1832258"/>
          </a:xfrm>
        </p:grpSpPr>
        <p:sp>
          <p:nvSpPr>
            <p:cNvPr id="75" name="양쪽 모서리가 둥근 사각형 74"/>
            <p:cNvSpPr/>
            <p:nvPr/>
          </p:nvSpPr>
          <p:spPr>
            <a:xfrm flipV="1">
              <a:off x="1023701" y="2653845"/>
              <a:ext cx="2666839" cy="1450439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6" name="양쪽 모서리가 둥근 사각형 75"/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청약서류 작성</a:t>
              </a:r>
              <a:r>
                <a:rPr lang="en-US" altLang="ko-KR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ko-KR" altLang="en-US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직업고지</a:t>
              </a:r>
              <a:r>
                <a:rPr lang="en-US" altLang="ko-KR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)</a:t>
              </a:r>
              <a:endParaRPr lang="ko-KR" altLang="en-US" sz="12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1151501" y="2747693"/>
              <a:ext cx="2539039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78" name="TextBox 77"/>
          <p:cNvSpPr txBox="1"/>
          <p:nvPr/>
        </p:nvSpPr>
        <p:spPr>
          <a:xfrm flipH="1">
            <a:off x="2973582" y="5814101"/>
            <a:ext cx="2249592" cy="9310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계약관계자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청약내용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가입내역 확인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수령정보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약관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부본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증권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해피콜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정보</a:t>
            </a:r>
          </a:p>
        </p:txBody>
      </p:sp>
      <p:sp>
        <p:nvSpPr>
          <p:cNvPr id="80" name="TextBox 79"/>
          <p:cNvSpPr txBox="1"/>
          <p:nvPr/>
        </p:nvSpPr>
        <p:spPr>
          <a:xfrm flipH="1">
            <a:off x="5545425" y="5809055"/>
            <a:ext cx="22495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문서작성시 사용할 서명 저장 </a:t>
            </a:r>
          </a:p>
        </p:txBody>
      </p:sp>
      <p:sp>
        <p:nvSpPr>
          <p:cNvPr id="41" name="직사각형 40"/>
          <p:cNvSpPr/>
          <p:nvPr/>
        </p:nvSpPr>
        <p:spPr>
          <a:xfrm>
            <a:off x="390444" y="3071235"/>
            <a:ext cx="2271643" cy="24223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4" name="TextBox 43"/>
          <p:cNvSpPr txBox="1"/>
          <p:nvPr/>
        </p:nvSpPr>
        <p:spPr>
          <a:xfrm flipH="1">
            <a:off x="388040" y="5845082"/>
            <a:ext cx="2249592" cy="8027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FC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와 직접 대면하여 상품안내 및 중요사항에 대한 안내 받았는지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ko-KR" altLang="en-US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31B443B8-5BDF-4B09-A26C-F1500FA52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7755" y="905570"/>
            <a:ext cx="2380783" cy="4289191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17C9A5D0-76EC-455B-83E9-5FDE6CD284E1}"/>
              </a:ext>
            </a:extLst>
          </p:cNvPr>
          <p:cNvSpPr txBox="1"/>
          <p:nvPr/>
        </p:nvSpPr>
        <p:spPr>
          <a:xfrm flipH="1">
            <a:off x="8118572" y="5751467"/>
            <a:ext cx="2249592" cy="14285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근무처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업무 입력 구체적으로 기재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예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사무직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회계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구매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재고관리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한국상사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생상팀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제품조립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현장직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기계조작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지게차 운전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대학생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학교멍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학과명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필수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</a:t>
            </a: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   군인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군종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병과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계급</a:t>
            </a:r>
          </a:p>
        </p:txBody>
      </p:sp>
      <p:pic>
        <p:nvPicPr>
          <p:cNvPr id="3" name="그림 2" descr="그래픽, 폰트, 그래픽 디자인, 로고이(가) 표시된 사진">
            <a:extLst>
              <a:ext uri="{FF2B5EF4-FFF2-40B4-BE49-F238E27FC236}">
                <a16:creationId xmlns:a16="http://schemas.microsoft.com/office/drawing/2014/main" id="{F7DF7C7A-2B28-9D0A-9028-D7BAACA319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63B0D906-2A96-075E-32E7-43F217CF73C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646" b="10733"/>
          <a:stretch/>
        </p:blipFill>
        <p:spPr>
          <a:xfrm>
            <a:off x="2870471" y="905571"/>
            <a:ext cx="2439795" cy="4278345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AD47394-49E6-2865-AE16-629123CE691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650" b="11782"/>
          <a:stretch/>
        </p:blipFill>
        <p:spPr>
          <a:xfrm>
            <a:off x="8022999" y="893412"/>
            <a:ext cx="2379853" cy="430134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2883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6837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청약문서작성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74" name="그룹 73"/>
          <p:cNvGrpSpPr/>
          <p:nvPr/>
        </p:nvGrpSpPr>
        <p:grpSpPr>
          <a:xfrm>
            <a:off x="322434" y="5315335"/>
            <a:ext cx="2403243" cy="1974224"/>
            <a:chOff x="1020021" y="2272026"/>
            <a:chExt cx="2677411" cy="2019865"/>
          </a:xfrm>
        </p:grpSpPr>
        <p:sp>
          <p:nvSpPr>
            <p:cNvPr id="75" name="양쪽 모서리가 둥근 사각형 74"/>
            <p:cNvSpPr/>
            <p:nvPr/>
          </p:nvSpPr>
          <p:spPr>
            <a:xfrm flipV="1">
              <a:off x="1023701" y="2653845"/>
              <a:ext cx="2666839" cy="1450439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6" name="양쪽 모서리가 둥근 사각형 75"/>
            <p:cNvSpPr/>
            <p:nvPr/>
          </p:nvSpPr>
          <p:spPr>
            <a:xfrm>
              <a:off x="1020021" y="2272026"/>
              <a:ext cx="2677411" cy="475667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8_1.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청약서류 작성</a:t>
              </a:r>
              <a:r>
                <a:rPr lang="en-US" altLang="ko-KR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(</a:t>
              </a:r>
              <a:r>
                <a:rPr lang="ko-KR" altLang="en-US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납입정보</a:t>
              </a:r>
              <a:r>
                <a:rPr lang="en-US" altLang="ko-KR" sz="12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)</a:t>
              </a:r>
              <a:endParaRPr lang="ko-KR" altLang="en-US" sz="12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1145545" y="2830268"/>
              <a:ext cx="2539039" cy="146162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1450" lvl="1" indent="-171450" latinLnBrk="0">
                <a:spcBef>
                  <a:spcPts val="500"/>
                </a:spcBef>
                <a:buFont typeface="Arial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초회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보험료는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계약자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=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예금주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0000"/>
                </a:solidFill>
                <a:latin typeface="+mn-ea"/>
              </a:endParaRPr>
            </a:p>
            <a:p>
              <a:pPr marL="171450" lvl="1" indent="-171450" latinLnBrk="0">
                <a:spcBef>
                  <a:spcPts val="500"/>
                </a:spcBef>
                <a:buFont typeface="Arial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초회보험료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실시간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이체 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불가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은행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   (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수협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//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신협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증권계좌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</a:p>
            <a:p>
              <a:pPr marL="171450" lvl="1" indent="-171450" latinLnBrk="0">
                <a:spcBef>
                  <a:spcPts val="500"/>
                </a:spcBef>
                <a:buFont typeface="Arial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계피상인건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진행시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계속보험료는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 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피보험자 계좌 가능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12" name="그림 11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2" b="5172"/>
          <a:stretch/>
        </p:blipFill>
        <p:spPr>
          <a:xfrm>
            <a:off x="312656" y="827424"/>
            <a:ext cx="2422800" cy="4347888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43" name="직사각형 42"/>
          <p:cNvSpPr/>
          <p:nvPr/>
        </p:nvSpPr>
        <p:spPr>
          <a:xfrm>
            <a:off x="2353559" y="2501863"/>
            <a:ext cx="362127" cy="27273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D6408338-C3BA-4E71-B4DB-DD31B634816B}"/>
              </a:ext>
            </a:extLst>
          </p:cNvPr>
          <p:cNvGrpSpPr/>
          <p:nvPr/>
        </p:nvGrpSpPr>
        <p:grpSpPr>
          <a:xfrm>
            <a:off x="2846851" y="5357199"/>
            <a:ext cx="7844961" cy="1748992"/>
            <a:chOff x="1050431" y="2272026"/>
            <a:chExt cx="2677411" cy="1295136"/>
          </a:xfrm>
        </p:grpSpPr>
        <p:sp>
          <p:nvSpPr>
            <p:cNvPr id="60" name="양쪽 모서리가 둥근 사각형 64">
              <a:extLst>
                <a:ext uri="{FF2B5EF4-FFF2-40B4-BE49-F238E27FC236}">
                  <a16:creationId xmlns:a16="http://schemas.microsoft.com/office/drawing/2014/main" id="{5BDCA0FA-5AF0-44AA-9080-73E819C086AC}"/>
                </a:ext>
              </a:extLst>
            </p:cNvPr>
            <p:cNvSpPr/>
            <p:nvPr/>
          </p:nvSpPr>
          <p:spPr>
            <a:xfrm flipV="1">
              <a:off x="1054110" y="2653845"/>
              <a:ext cx="2673731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1" name="양쪽 모서리가 둥근 사각형 65">
              <a:extLst>
                <a:ext uri="{FF2B5EF4-FFF2-40B4-BE49-F238E27FC236}">
                  <a16:creationId xmlns:a16="http://schemas.microsoft.com/office/drawing/2014/main" id="{91171F9E-3BF8-4F1F-9EA5-7FCF820DCF8D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8-2.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청약서류 작성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46A3515E-B58D-424B-BF38-8ECC1C33E9FA}"/>
              </a:ext>
            </a:extLst>
          </p:cNvPr>
          <p:cNvSpPr txBox="1"/>
          <p:nvPr/>
        </p:nvSpPr>
        <p:spPr>
          <a:xfrm flipH="1">
            <a:off x="2922234" y="6051986"/>
            <a:ext cx="6746185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상품설명서 및 필수서류 서명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가필작성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키패드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입력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후 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서명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가필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동의여부 완료 적용된 계약서류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7" name="그림 66">
            <a:extLst>
              <a:ext uri="{FF2B5EF4-FFF2-40B4-BE49-F238E27FC236}">
                <a16:creationId xmlns:a16="http://schemas.microsoft.com/office/drawing/2014/main" id="{24376180-E4AB-470E-9C80-F9F536D880E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3" b="6510"/>
          <a:stretch/>
        </p:blipFill>
        <p:spPr>
          <a:xfrm>
            <a:off x="5326885" y="810146"/>
            <a:ext cx="2422800" cy="4365166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79" name="직사각형 78">
            <a:extLst>
              <a:ext uri="{FF2B5EF4-FFF2-40B4-BE49-F238E27FC236}">
                <a16:creationId xmlns:a16="http://schemas.microsoft.com/office/drawing/2014/main" id="{A0DE2E2E-CFBE-4E51-92D8-C1DAA2AB1AD8}"/>
              </a:ext>
            </a:extLst>
          </p:cNvPr>
          <p:cNvSpPr/>
          <p:nvPr/>
        </p:nvSpPr>
        <p:spPr>
          <a:xfrm>
            <a:off x="2857011" y="2200275"/>
            <a:ext cx="2271643" cy="100012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1" name="직사각형 80">
            <a:extLst>
              <a:ext uri="{FF2B5EF4-FFF2-40B4-BE49-F238E27FC236}">
                <a16:creationId xmlns:a16="http://schemas.microsoft.com/office/drawing/2014/main" id="{C0C7D824-4C4A-49DE-BE75-50F21D941F7C}"/>
              </a:ext>
            </a:extLst>
          </p:cNvPr>
          <p:cNvSpPr/>
          <p:nvPr/>
        </p:nvSpPr>
        <p:spPr>
          <a:xfrm>
            <a:off x="5528946" y="2573972"/>
            <a:ext cx="2018677" cy="94597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8" name="그림 87">
            <a:extLst>
              <a:ext uri="{FF2B5EF4-FFF2-40B4-BE49-F238E27FC236}">
                <a16:creationId xmlns:a16="http://schemas.microsoft.com/office/drawing/2014/main" id="{3768F33D-17B9-4C4C-B3B7-284373BF30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4649" y="827425"/>
            <a:ext cx="2413781" cy="432000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9" name="직사각형 88">
            <a:extLst>
              <a:ext uri="{FF2B5EF4-FFF2-40B4-BE49-F238E27FC236}">
                <a16:creationId xmlns:a16="http://schemas.microsoft.com/office/drawing/2014/main" id="{5B7B4725-69B2-4F86-972E-BAB195CF096E}"/>
              </a:ext>
            </a:extLst>
          </p:cNvPr>
          <p:cNvSpPr/>
          <p:nvPr/>
        </p:nvSpPr>
        <p:spPr>
          <a:xfrm>
            <a:off x="2922234" y="3301514"/>
            <a:ext cx="2302020" cy="29893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A0B30BC2-EE4A-1A90-DFDC-D88870DE1E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3BE4D327-200F-7653-5B58-9183865410C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781" b="11176"/>
          <a:stretch/>
        </p:blipFill>
        <p:spPr>
          <a:xfrm>
            <a:off x="7849859" y="840912"/>
            <a:ext cx="2413782" cy="4347888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510613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6837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청약문서작성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74" name="그룹 73"/>
          <p:cNvGrpSpPr/>
          <p:nvPr/>
        </p:nvGrpSpPr>
        <p:grpSpPr>
          <a:xfrm>
            <a:off x="322433" y="5315335"/>
            <a:ext cx="9944108" cy="1790856"/>
            <a:chOff x="1020021" y="2272026"/>
            <a:chExt cx="2677411" cy="1832258"/>
          </a:xfrm>
        </p:grpSpPr>
        <p:sp>
          <p:nvSpPr>
            <p:cNvPr id="75" name="양쪽 모서리가 둥근 사각형 74"/>
            <p:cNvSpPr/>
            <p:nvPr/>
          </p:nvSpPr>
          <p:spPr>
            <a:xfrm flipV="1">
              <a:off x="1023701" y="2653845"/>
              <a:ext cx="2666839" cy="1450439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6" name="양쪽 모서리가 둥근 사각형 75"/>
            <p:cNvSpPr/>
            <p:nvPr/>
          </p:nvSpPr>
          <p:spPr>
            <a:xfrm>
              <a:off x="1020021" y="2272026"/>
              <a:ext cx="2677411" cy="475667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8_3.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청약서류 작성 </a:t>
              </a:r>
              <a:endParaRPr lang="ko-KR" altLang="en-US" sz="12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flipH="1">
              <a:off x="1058799" y="2847892"/>
              <a:ext cx="2539039" cy="44347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**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비교 안내서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:  2006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년이전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계약 여부 확인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 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예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로 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체크시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보험증권 및 보장내역 제출 필요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43" name="직사각형 42"/>
          <p:cNvSpPr/>
          <p:nvPr/>
        </p:nvSpPr>
        <p:spPr>
          <a:xfrm>
            <a:off x="2353559" y="2501863"/>
            <a:ext cx="362127" cy="27273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A0B30BC2-EE4A-1A90-DFDC-D88870DE1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B18C3EA-3EFE-184F-B64B-42E2E8219BF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24" b="11820"/>
          <a:stretch/>
        </p:blipFill>
        <p:spPr>
          <a:xfrm>
            <a:off x="339812" y="869512"/>
            <a:ext cx="2416166" cy="4347888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54C46EC0-9559-EBBD-7348-38214B58AE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722" b="10436"/>
          <a:stretch/>
        </p:blipFill>
        <p:spPr>
          <a:xfrm>
            <a:off x="2865464" y="776571"/>
            <a:ext cx="2416166" cy="444082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2E88A9F-F64D-AA57-3DF9-28A21E4BAE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8173" b="11074"/>
          <a:stretch/>
        </p:blipFill>
        <p:spPr>
          <a:xfrm>
            <a:off x="7881457" y="776570"/>
            <a:ext cx="2385084" cy="442020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DB23CE74-EBC5-D4DA-F7DA-B4DC744EF8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366" b="10158"/>
          <a:stretch/>
        </p:blipFill>
        <p:spPr>
          <a:xfrm>
            <a:off x="5376803" y="783713"/>
            <a:ext cx="2416166" cy="4440829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49147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>
            <a:extLst>
              <a:ext uri="{FF2B5EF4-FFF2-40B4-BE49-F238E27FC236}">
                <a16:creationId xmlns:a16="http://schemas.microsoft.com/office/drawing/2014/main" id="{0E4B19DE-0529-D96B-DA92-8C9E4508D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724" b="18960"/>
          <a:stretch/>
        </p:blipFill>
        <p:spPr>
          <a:xfrm>
            <a:off x="2829041" y="964936"/>
            <a:ext cx="2403862" cy="4288438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6837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청약문서작성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(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)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83" name="그룹 82">
            <a:extLst>
              <a:ext uri="{FF2B5EF4-FFF2-40B4-BE49-F238E27FC236}">
                <a16:creationId xmlns:a16="http://schemas.microsoft.com/office/drawing/2014/main" id="{EDC5A711-2163-4E88-8231-09B7CCAC0039}"/>
              </a:ext>
            </a:extLst>
          </p:cNvPr>
          <p:cNvGrpSpPr/>
          <p:nvPr/>
        </p:nvGrpSpPr>
        <p:grpSpPr>
          <a:xfrm>
            <a:off x="355148" y="5435395"/>
            <a:ext cx="10009869" cy="1568788"/>
            <a:chOff x="1020021" y="2272026"/>
            <a:chExt cx="2677411" cy="1447959"/>
          </a:xfrm>
        </p:grpSpPr>
        <p:sp>
          <p:nvSpPr>
            <p:cNvPr id="84" name="양쪽 모서리가 둥근 사각형 53">
              <a:extLst>
                <a:ext uri="{FF2B5EF4-FFF2-40B4-BE49-F238E27FC236}">
                  <a16:creationId xmlns:a16="http://schemas.microsoft.com/office/drawing/2014/main" id="{5EA2ADB7-28FB-46AF-8156-CACE78E8B2E4}"/>
                </a:ext>
              </a:extLst>
            </p:cNvPr>
            <p:cNvSpPr/>
            <p:nvPr/>
          </p:nvSpPr>
          <p:spPr>
            <a:xfrm flipV="1">
              <a:off x="1023701" y="2653846"/>
              <a:ext cx="2666839" cy="1066139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85" name="양쪽 모서리가 둥근 사각형 54">
              <a:extLst>
                <a:ext uri="{FF2B5EF4-FFF2-40B4-BE49-F238E27FC236}">
                  <a16:creationId xmlns:a16="http://schemas.microsoft.com/office/drawing/2014/main" id="{B0B81497-EE8B-441E-9351-B44620D7E5FC}"/>
                </a:ext>
              </a:extLst>
            </p:cNvPr>
            <p:cNvSpPr/>
            <p:nvPr/>
          </p:nvSpPr>
          <p:spPr>
            <a:xfrm>
              <a:off x="102002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8.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최종문서확인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4AF00522-D72B-471E-B073-CAEFFFF46379}"/>
                </a:ext>
              </a:extLst>
            </p:cNvPr>
            <p:cNvSpPr txBox="1"/>
            <p:nvPr/>
          </p:nvSpPr>
          <p:spPr>
            <a:xfrm flipH="1">
              <a:off x="1151501" y="2747693"/>
              <a:ext cx="2539039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최종문서 확인후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닫기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버튼 클릭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87" name="그림 86">
            <a:extLst>
              <a:ext uri="{FF2B5EF4-FFF2-40B4-BE49-F238E27FC236}">
                <a16:creationId xmlns:a16="http://schemas.microsoft.com/office/drawing/2014/main" id="{53A64FEA-E33E-4AED-888F-1C827F9B4E2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0" b="5500"/>
          <a:stretch/>
        </p:blipFill>
        <p:spPr>
          <a:xfrm>
            <a:off x="2866932" y="4899328"/>
            <a:ext cx="2422800" cy="365187"/>
          </a:xfrm>
          <a:prstGeom prst="rect">
            <a:avLst/>
          </a:prstGeom>
          <a:ln>
            <a:noFill/>
          </a:ln>
        </p:spPr>
      </p:pic>
      <p:sp>
        <p:nvSpPr>
          <p:cNvPr id="40" name="직사각형 39">
            <a:extLst>
              <a:ext uri="{FF2B5EF4-FFF2-40B4-BE49-F238E27FC236}">
                <a16:creationId xmlns:a16="http://schemas.microsoft.com/office/drawing/2014/main" id="{C3947DFB-E6A5-48A3-A845-E9E896011776}"/>
              </a:ext>
            </a:extLst>
          </p:cNvPr>
          <p:cNvSpPr/>
          <p:nvPr/>
        </p:nvSpPr>
        <p:spPr>
          <a:xfrm>
            <a:off x="4866210" y="1249838"/>
            <a:ext cx="362127" cy="27273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2" name="그림 41">
            <a:extLst>
              <a:ext uri="{FF2B5EF4-FFF2-40B4-BE49-F238E27FC236}">
                <a16:creationId xmlns:a16="http://schemas.microsoft.com/office/drawing/2014/main" id="{92EA3DB0-130B-4817-B4A4-50A9B59E45C8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90" b="5172"/>
          <a:stretch/>
        </p:blipFill>
        <p:spPr>
          <a:xfrm>
            <a:off x="5383709" y="944517"/>
            <a:ext cx="2422800" cy="4360837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71C6CC1D-FEC7-4977-9240-6031996CAF9E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800" b="5500"/>
          <a:stretch/>
        </p:blipFill>
        <p:spPr>
          <a:xfrm>
            <a:off x="5383709" y="4940165"/>
            <a:ext cx="2422800" cy="365187"/>
          </a:xfrm>
          <a:prstGeom prst="rect">
            <a:avLst/>
          </a:prstGeom>
          <a:ln>
            <a:noFill/>
          </a:ln>
        </p:spPr>
      </p:pic>
      <p:pic>
        <p:nvPicPr>
          <p:cNvPr id="45" name="그림 44" descr="텍스트이(가) 표시된 사진&#10;&#10;자동 생성된 설명">
            <a:extLst>
              <a:ext uri="{FF2B5EF4-FFF2-40B4-BE49-F238E27FC236}">
                <a16:creationId xmlns:a16="http://schemas.microsoft.com/office/drawing/2014/main" id="{48BB97ED-28F2-4AD0-BD33-B07601E0F206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6"/>
          <a:srcRect t="3050" b="5172"/>
          <a:stretch/>
        </p:blipFill>
        <p:spPr>
          <a:xfrm>
            <a:off x="7942217" y="964935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97061E5B-0A4F-3711-4EEC-C21B4B06FE2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FD7D691-51EF-7625-B30C-B60AE156E54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8910" b="11191"/>
          <a:stretch/>
        </p:blipFill>
        <p:spPr>
          <a:xfrm>
            <a:off x="331203" y="951563"/>
            <a:ext cx="2403861" cy="430181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14476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FC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모집경위서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/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상품체크리스트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/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확정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/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입금처리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endParaRPr kumimoji="0" lang="ko-KR" altLang="en-US" sz="20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0571EFC5-0BF5-91F7-1120-5EB2CCF961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62815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19AB53C2-6CA7-128B-9E30-BA64D266FF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27" b="5300"/>
          <a:stretch/>
        </p:blipFill>
        <p:spPr>
          <a:xfrm>
            <a:off x="5463709" y="892655"/>
            <a:ext cx="2412150" cy="4299724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A05DA33A-9BB7-44D9-9A6F-80EC73711B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05" b="4015"/>
          <a:stretch/>
        </p:blipFill>
        <p:spPr>
          <a:xfrm>
            <a:off x="2887995" y="910496"/>
            <a:ext cx="2375069" cy="4250833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3849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FC_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모집경위서 작성 및 입금처리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C2C98B0-468A-4DA0-9095-3A4975F01EDD}"/>
              </a:ext>
            </a:extLst>
          </p:cNvPr>
          <p:cNvGrpSpPr/>
          <p:nvPr/>
        </p:nvGrpSpPr>
        <p:grpSpPr>
          <a:xfrm>
            <a:off x="312656" y="5288375"/>
            <a:ext cx="2403243" cy="1570809"/>
            <a:chOff x="1050431" y="2272026"/>
            <a:chExt cx="2677411" cy="1295138"/>
          </a:xfrm>
        </p:grpSpPr>
        <p:sp>
          <p:nvSpPr>
            <p:cNvPr id="42" name="양쪽 모서리가 둥근 사각형 64">
              <a:extLst>
                <a:ext uri="{FF2B5EF4-FFF2-40B4-BE49-F238E27FC236}">
                  <a16:creationId xmlns:a16="http://schemas.microsoft.com/office/drawing/2014/main" id="{E8BEADA2-1A9B-4C4C-B23C-55ECAD2A0374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3" name="양쪽 모서리가 둥근 사각형 65">
              <a:extLst>
                <a:ext uri="{FF2B5EF4-FFF2-40B4-BE49-F238E27FC236}">
                  <a16:creationId xmlns:a16="http://schemas.microsoft.com/office/drawing/2014/main" id="{880AE7AA-C1D3-4A71-A2B2-2E75445E6A57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입금처리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알림톡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8CD03EE-B765-4AED-9D94-65D290596CD1}"/>
              </a:ext>
            </a:extLst>
          </p:cNvPr>
          <p:cNvGrpSpPr/>
          <p:nvPr/>
        </p:nvGrpSpPr>
        <p:grpSpPr>
          <a:xfrm>
            <a:off x="2870471" y="5303319"/>
            <a:ext cx="2403243" cy="1555865"/>
            <a:chOff x="1050431" y="2272026"/>
            <a:chExt cx="2677411" cy="1295138"/>
          </a:xfrm>
        </p:grpSpPr>
        <p:sp>
          <p:nvSpPr>
            <p:cNvPr id="45" name="양쪽 모서리가 둥근 사각형 68">
              <a:extLst>
                <a:ext uri="{FF2B5EF4-FFF2-40B4-BE49-F238E27FC236}">
                  <a16:creationId xmlns:a16="http://schemas.microsoft.com/office/drawing/2014/main" id="{C412F9D2-5B51-41C4-8F72-800AB3D5C24F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1" name="양쪽 모서리가 둥근 사각형 69">
              <a:extLst>
                <a:ext uri="{FF2B5EF4-FFF2-40B4-BE49-F238E27FC236}">
                  <a16:creationId xmlns:a16="http://schemas.microsoft.com/office/drawing/2014/main" id="{F6654D38-6747-422A-A923-F18F01E6C974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청약문서 작성</a:t>
              </a:r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4B93EAEB-2D9D-4170-8BE0-DBD3148728B9}"/>
              </a:ext>
            </a:extLst>
          </p:cNvPr>
          <p:cNvGrpSpPr/>
          <p:nvPr/>
        </p:nvGrpSpPr>
        <p:grpSpPr>
          <a:xfrm>
            <a:off x="5435736" y="5277798"/>
            <a:ext cx="2540179" cy="1581385"/>
            <a:chOff x="1050431" y="2272026"/>
            <a:chExt cx="2677411" cy="1295138"/>
          </a:xfrm>
        </p:grpSpPr>
        <p:sp>
          <p:nvSpPr>
            <p:cNvPr id="63" name="양쪽 모서리가 둥근 사각형 71">
              <a:extLst>
                <a:ext uri="{FF2B5EF4-FFF2-40B4-BE49-F238E27FC236}">
                  <a16:creationId xmlns:a16="http://schemas.microsoft.com/office/drawing/2014/main" id="{0F0A9901-97E9-4F1D-9CB4-48594ADA3DB3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7" name="양쪽 모서리가 둥근 사각형 72">
              <a:extLst>
                <a:ext uri="{FF2B5EF4-FFF2-40B4-BE49-F238E27FC236}">
                  <a16:creationId xmlns:a16="http://schemas.microsoft.com/office/drawing/2014/main" id="{BD564A6F-A00C-479C-8B76-8FEDC87D28F9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작성진행</a:t>
              </a:r>
            </a:p>
          </p:txBody>
        </p:sp>
      </p:grpSp>
      <p:sp>
        <p:nvSpPr>
          <p:cNvPr id="72" name="TextBox 71">
            <a:extLst>
              <a:ext uri="{FF2B5EF4-FFF2-40B4-BE49-F238E27FC236}">
                <a16:creationId xmlns:a16="http://schemas.microsoft.com/office/drawing/2014/main" id="{9B0C6A17-B88E-457D-BC3E-7EA0890E8C1B}"/>
              </a:ext>
            </a:extLst>
          </p:cNvPr>
          <p:cNvSpPr txBox="1"/>
          <p:nvPr/>
        </p:nvSpPr>
        <p:spPr>
          <a:xfrm flipH="1">
            <a:off x="2973582" y="5814101"/>
            <a:ext cx="2249592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메인메뉴에서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입금대기 또는 청약문서 작성 클릭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하여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모집경위서작성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및 입금처리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9AABEC10-47E6-4769-9C26-C9485F9739B1}"/>
              </a:ext>
            </a:extLst>
          </p:cNvPr>
          <p:cNvSpPr txBox="1"/>
          <p:nvPr/>
        </p:nvSpPr>
        <p:spPr>
          <a:xfrm flipH="1">
            <a:off x="5545425" y="5809055"/>
            <a:ext cx="2283944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FC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모바일청약 진행현황에서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   작성진행하기 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AD4DAD4-1FDE-447C-AFAB-F48ED43498E0}"/>
              </a:ext>
            </a:extLst>
          </p:cNvPr>
          <p:cNvSpPr txBox="1"/>
          <p:nvPr/>
        </p:nvSpPr>
        <p:spPr>
          <a:xfrm flipH="1">
            <a:off x="420882" y="5842676"/>
            <a:ext cx="2249592" cy="43345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이동하기 클릭하여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M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스마트 실행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297D405C-3049-4573-A849-61D6A1BE40FD}"/>
              </a:ext>
            </a:extLst>
          </p:cNvPr>
          <p:cNvSpPr/>
          <p:nvPr/>
        </p:nvSpPr>
        <p:spPr>
          <a:xfrm>
            <a:off x="712442" y="4180659"/>
            <a:ext cx="1447954" cy="31095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65F7F7CD-1ECE-499B-9D52-E7363373ACFB}"/>
              </a:ext>
            </a:extLst>
          </p:cNvPr>
          <p:cNvSpPr/>
          <p:nvPr/>
        </p:nvSpPr>
        <p:spPr>
          <a:xfrm>
            <a:off x="3019816" y="1464412"/>
            <a:ext cx="873020" cy="488526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직사각형 77">
            <a:extLst>
              <a:ext uri="{FF2B5EF4-FFF2-40B4-BE49-F238E27FC236}">
                <a16:creationId xmlns:a16="http://schemas.microsoft.com/office/drawing/2014/main" id="{BCAD22D7-E1C8-4473-844F-6A7368259727}"/>
              </a:ext>
            </a:extLst>
          </p:cNvPr>
          <p:cNvSpPr/>
          <p:nvPr/>
        </p:nvSpPr>
        <p:spPr>
          <a:xfrm>
            <a:off x="4173082" y="2586627"/>
            <a:ext cx="904291" cy="68328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0" name="직사각형 79">
            <a:extLst>
              <a:ext uri="{FF2B5EF4-FFF2-40B4-BE49-F238E27FC236}">
                <a16:creationId xmlns:a16="http://schemas.microsoft.com/office/drawing/2014/main" id="{D6631D78-4BDC-45BC-AA2D-13FB2FFA86C5}"/>
              </a:ext>
            </a:extLst>
          </p:cNvPr>
          <p:cNvSpPr/>
          <p:nvPr/>
        </p:nvSpPr>
        <p:spPr>
          <a:xfrm>
            <a:off x="5525761" y="2504671"/>
            <a:ext cx="167118" cy="238530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CA9B7470-A3F0-938F-212F-6046792C6A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B85C3CDA-92A4-0EAB-009C-DDAEFC2B878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124" b="5890"/>
          <a:stretch/>
        </p:blipFill>
        <p:spPr>
          <a:xfrm>
            <a:off x="356812" y="860461"/>
            <a:ext cx="2377731" cy="4283124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98FC1D68-5E2A-19C1-59D2-10145C4702E9}"/>
              </a:ext>
            </a:extLst>
          </p:cNvPr>
          <p:cNvSpPr/>
          <p:nvPr/>
        </p:nvSpPr>
        <p:spPr>
          <a:xfrm>
            <a:off x="5463709" y="4899673"/>
            <a:ext cx="2412150" cy="26165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1866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384901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FC_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모집경위서 작성 및 입금처리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4</a:t>
            </a:r>
          </a:p>
        </p:txBody>
      </p: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CC2C98B0-468A-4DA0-9095-3A4975F01EDD}"/>
              </a:ext>
            </a:extLst>
          </p:cNvPr>
          <p:cNvGrpSpPr/>
          <p:nvPr/>
        </p:nvGrpSpPr>
        <p:grpSpPr>
          <a:xfrm>
            <a:off x="295864" y="5288377"/>
            <a:ext cx="2420036" cy="1869783"/>
            <a:chOff x="1031723" y="2272026"/>
            <a:chExt cx="2696119" cy="1267884"/>
          </a:xfrm>
        </p:grpSpPr>
        <p:sp>
          <p:nvSpPr>
            <p:cNvPr id="42" name="양쪽 모서리가 둥근 사각형 64">
              <a:extLst>
                <a:ext uri="{FF2B5EF4-FFF2-40B4-BE49-F238E27FC236}">
                  <a16:creationId xmlns:a16="http://schemas.microsoft.com/office/drawing/2014/main" id="{E8BEADA2-1A9B-4C4C-B23C-55ECAD2A0374}"/>
                </a:ext>
              </a:extLst>
            </p:cNvPr>
            <p:cNvSpPr/>
            <p:nvPr/>
          </p:nvSpPr>
          <p:spPr>
            <a:xfrm flipV="1">
              <a:off x="1031723" y="2626593"/>
              <a:ext cx="2666839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3" name="양쪽 모서리가 둥근 사각형 65">
              <a:extLst>
                <a:ext uri="{FF2B5EF4-FFF2-40B4-BE49-F238E27FC236}">
                  <a16:creationId xmlns:a16="http://schemas.microsoft.com/office/drawing/2014/main" id="{880AE7AA-C1D3-4A71-A2B2-2E75445E6A57}"/>
                </a:ext>
              </a:extLst>
            </p:cNvPr>
            <p:cNvSpPr/>
            <p:nvPr/>
          </p:nvSpPr>
          <p:spPr>
            <a:xfrm>
              <a:off x="1050431" y="2272026"/>
              <a:ext cx="2677411" cy="316134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추가서류 등록 </a:t>
              </a:r>
            </a:p>
          </p:txBody>
        </p:sp>
      </p:grp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08CD03EE-B765-4AED-9D94-65D290596CD1}"/>
              </a:ext>
            </a:extLst>
          </p:cNvPr>
          <p:cNvGrpSpPr/>
          <p:nvPr/>
        </p:nvGrpSpPr>
        <p:grpSpPr>
          <a:xfrm>
            <a:off x="2870471" y="5303319"/>
            <a:ext cx="2403243" cy="1555865"/>
            <a:chOff x="1050431" y="2272026"/>
            <a:chExt cx="2677411" cy="1295138"/>
          </a:xfrm>
        </p:grpSpPr>
        <p:sp>
          <p:nvSpPr>
            <p:cNvPr id="45" name="양쪽 모서리가 둥근 사각형 68">
              <a:extLst>
                <a:ext uri="{FF2B5EF4-FFF2-40B4-BE49-F238E27FC236}">
                  <a16:creationId xmlns:a16="http://schemas.microsoft.com/office/drawing/2014/main" id="{C412F9D2-5B51-41C4-8F72-800AB3D5C24F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61" name="양쪽 모서리가 둥근 사각형 69">
              <a:extLst>
                <a:ext uri="{FF2B5EF4-FFF2-40B4-BE49-F238E27FC236}">
                  <a16:creationId xmlns:a16="http://schemas.microsoft.com/office/drawing/2014/main" id="{F6654D38-6747-422A-A923-F18F01E6C974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5.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모집경위서 작성</a:t>
              </a: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AD4DAD4-1FDE-447C-AFAB-F48ED43498E0}"/>
              </a:ext>
            </a:extLst>
          </p:cNvPr>
          <p:cNvSpPr txBox="1"/>
          <p:nvPr/>
        </p:nvSpPr>
        <p:spPr>
          <a:xfrm flipH="1">
            <a:off x="396580" y="5604752"/>
            <a:ext cx="2249592" cy="136447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0" lvl="1" latinLnBrk="0">
              <a:spcBef>
                <a:spcPts val="500"/>
              </a:spcBef>
            </a:pP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피 상이건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피보험자서면동의서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외국인등록증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외국인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계약시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관계확인서류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: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미성년자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계약시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0" lvl="1" latinLnBrk="0">
              <a:spcBef>
                <a:spcPts val="500"/>
              </a:spcBef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- 2006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년 이전계약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예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”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체크시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보장내역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(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증권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)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첨부 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32" name="그림 31">
            <a:extLst>
              <a:ext uri="{FF2B5EF4-FFF2-40B4-BE49-F238E27FC236}">
                <a16:creationId xmlns:a16="http://schemas.microsoft.com/office/drawing/2014/main" id="{5BF4F0B1-D1D8-4A63-BCF8-1CE3D04A6490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96961" y="913770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660F1630-A0A6-4488-9B18-DBBB05C5A72A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470828" y="913770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50" name="그룹 49">
            <a:extLst>
              <a:ext uri="{FF2B5EF4-FFF2-40B4-BE49-F238E27FC236}">
                <a16:creationId xmlns:a16="http://schemas.microsoft.com/office/drawing/2014/main" id="{77E01D1D-548E-4B22-ADE3-2117A5102F8D}"/>
              </a:ext>
            </a:extLst>
          </p:cNvPr>
          <p:cNvGrpSpPr/>
          <p:nvPr/>
        </p:nvGrpSpPr>
        <p:grpSpPr>
          <a:xfrm>
            <a:off x="5428285" y="5303319"/>
            <a:ext cx="2403243" cy="1570809"/>
            <a:chOff x="1050431" y="2272026"/>
            <a:chExt cx="2677411" cy="1295138"/>
          </a:xfrm>
        </p:grpSpPr>
        <p:sp>
          <p:nvSpPr>
            <p:cNvPr id="51" name="양쪽 모서리가 둥근 사각형 64">
              <a:extLst>
                <a:ext uri="{FF2B5EF4-FFF2-40B4-BE49-F238E27FC236}">
                  <a16:creationId xmlns:a16="http://schemas.microsoft.com/office/drawing/2014/main" id="{29975CB7-C38F-4AF8-94F4-6AED455220CB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52" name="양쪽 모서리가 둥근 사각형 65">
              <a:extLst>
                <a:ext uri="{FF2B5EF4-FFF2-40B4-BE49-F238E27FC236}">
                  <a16:creationId xmlns:a16="http://schemas.microsoft.com/office/drawing/2014/main" id="{53F24B0E-3D3F-462C-98CB-8650949DE01E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6.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청약확정</a:t>
              </a:r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74AFF506-62E3-4135-AB4C-AA570C3E0524}"/>
              </a:ext>
            </a:extLst>
          </p:cNvPr>
          <p:cNvSpPr txBox="1"/>
          <p:nvPr/>
        </p:nvSpPr>
        <p:spPr>
          <a:xfrm flipH="1">
            <a:off x="3021029" y="5825997"/>
            <a:ext cx="2249592" cy="6822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청약문서 확인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/ 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모집경위서 작성 및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판매체크리스트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작성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65" name="그림 64">
            <a:extLst>
              <a:ext uri="{FF2B5EF4-FFF2-40B4-BE49-F238E27FC236}">
                <a16:creationId xmlns:a16="http://schemas.microsoft.com/office/drawing/2014/main" id="{F01445B6-14E7-4034-BD88-FE0E6C53C76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b="6299"/>
          <a:stretch/>
        </p:blipFill>
        <p:spPr>
          <a:xfrm>
            <a:off x="8054678" y="918109"/>
            <a:ext cx="2422800" cy="4320000"/>
          </a:xfrm>
          <a:prstGeom prst="rect">
            <a:avLst/>
          </a:prstGeom>
          <a:ln>
            <a:solidFill>
              <a:schemeClr val="bg2">
                <a:lumMod val="50000"/>
              </a:schemeClr>
            </a:solidFill>
          </a:ln>
        </p:spPr>
      </p:pic>
      <p:sp>
        <p:nvSpPr>
          <p:cNvPr id="66" name="직사각형 65">
            <a:extLst>
              <a:ext uri="{FF2B5EF4-FFF2-40B4-BE49-F238E27FC236}">
                <a16:creationId xmlns:a16="http://schemas.microsoft.com/office/drawing/2014/main" id="{C61F2B3E-9365-4CFC-A4D6-4F46207668DE}"/>
              </a:ext>
            </a:extLst>
          </p:cNvPr>
          <p:cNvSpPr/>
          <p:nvPr/>
        </p:nvSpPr>
        <p:spPr>
          <a:xfrm>
            <a:off x="6230457" y="4890361"/>
            <a:ext cx="1594885" cy="31624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직사각형 67">
            <a:extLst>
              <a:ext uri="{FF2B5EF4-FFF2-40B4-BE49-F238E27FC236}">
                <a16:creationId xmlns:a16="http://schemas.microsoft.com/office/drawing/2014/main" id="{DE6640FD-2F2E-45F8-9BC4-06D959E521AB}"/>
              </a:ext>
            </a:extLst>
          </p:cNvPr>
          <p:cNvSpPr/>
          <p:nvPr/>
        </p:nvSpPr>
        <p:spPr>
          <a:xfrm>
            <a:off x="353134" y="1836604"/>
            <a:ext cx="2336484" cy="129701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69" name="그룹 68">
            <a:extLst>
              <a:ext uri="{FF2B5EF4-FFF2-40B4-BE49-F238E27FC236}">
                <a16:creationId xmlns:a16="http://schemas.microsoft.com/office/drawing/2014/main" id="{7BEB9E86-041E-4C6B-8370-5796591EB9E4}"/>
              </a:ext>
            </a:extLst>
          </p:cNvPr>
          <p:cNvGrpSpPr/>
          <p:nvPr/>
        </p:nvGrpSpPr>
        <p:grpSpPr>
          <a:xfrm>
            <a:off x="8056762" y="5288377"/>
            <a:ext cx="2403243" cy="1570809"/>
            <a:chOff x="1050431" y="2272026"/>
            <a:chExt cx="2677411" cy="1295138"/>
          </a:xfrm>
        </p:grpSpPr>
        <p:sp>
          <p:nvSpPr>
            <p:cNvPr id="70" name="양쪽 모서리가 둥근 사각형 64">
              <a:extLst>
                <a:ext uri="{FF2B5EF4-FFF2-40B4-BE49-F238E27FC236}">
                  <a16:creationId xmlns:a16="http://schemas.microsoft.com/office/drawing/2014/main" id="{DF16752B-DF8A-4879-B6C1-39911E7C2666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1" name="양쪽 모서리가 둥근 사각형 65">
              <a:extLst>
                <a:ext uri="{FF2B5EF4-FFF2-40B4-BE49-F238E27FC236}">
                  <a16:creationId xmlns:a16="http://schemas.microsoft.com/office/drawing/2014/main" id="{72494C32-4D3D-4E13-9502-A16C9A5E0CA4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7.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초회보험료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입금</a:t>
              </a:r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FA4E736C-8BF9-4D5D-9487-EB9E894DEFCF}"/>
              </a:ext>
            </a:extLst>
          </p:cNvPr>
          <p:cNvSpPr txBox="1"/>
          <p:nvPr/>
        </p:nvSpPr>
        <p:spPr>
          <a:xfrm flipH="1">
            <a:off x="8204227" y="5852584"/>
            <a:ext cx="2249592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계좌오류시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계좌변경 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회 가능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88DA0566-9361-B336-1B45-B95D9860430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8C296810-A6AB-43CA-559A-34D86FD51E0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866" b="5226"/>
          <a:stretch/>
        </p:blipFill>
        <p:spPr>
          <a:xfrm>
            <a:off x="2860899" y="867833"/>
            <a:ext cx="2409722" cy="4365938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3072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2306899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en-US" altLang="ko-KR" sz="2000" b="1" kern="12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Q &amp; A</a:t>
            </a:r>
          </a:p>
          <a:p>
            <a:pPr marL="457200" indent="-457200" eaLnBrk="1" hangingPunct="1">
              <a:lnSpc>
                <a:spcPct val="150000"/>
              </a:lnSpc>
              <a:buAutoNum type="arabicPeriod"/>
            </a:pPr>
            <a:r>
              <a:rPr kumimoji="0" lang="ko-KR" altLang="en-US" sz="20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옴니청약시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최종문서 확인 안되는 경우 조치 방법</a:t>
            </a:r>
            <a:endParaRPr kumimoji="0"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457200" indent="-457200" eaLnBrk="1" hangingPunct="1">
              <a:lnSpc>
                <a:spcPct val="150000"/>
              </a:lnSpc>
              <a:buAutoNum type="arabicPeriod"/>
            </a:pP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부본</a:t>
            </a:r>
            <a:r>
              <a:rPr kumimoji="0" lang="en-US" altLang="ko-KR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/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약관 미열람시 </a:t>
            </a:r>
            <a:r>
              <a:rPr kumimoji="0" lang="ko-KR" altLang="en-US" sz="20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알림톡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재전송 방법</a:t>
            </a:r>
            <a:endParaRPr kumimoji="0" lang="en-US" altLang="ko-KR" sz="2000" b="1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  <a:p>
            <a:pPr marL="457200" indent="-457200" eaLnBrk="1" hangingPunct="1">
              <a:lnSpc>
                <a:spcPct val="150000"/>
              </a:lnSpc>
              <a:buAutoNum type="arabicPeriod"/>
            </a:pPr>
            <a:r>
              <a:rPr kumimoji="0" lang="ko-KR" altLang="en-US" sz="20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모바일해피콜</a:t>
            </a:r>
            <a:r>
              <a:rPr kumimoji="0" lang="ko-KR" altLang="en-US" sz="20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 전송 방법</a:t>
            </a:r>
            <a:endParaRPr kumimoji="0" lang="ko-KR" altLang="en-US" sz="20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8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87291" y="7101624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4942379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M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스마트 다운로드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&amp;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설치방법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Aharoni" pitchFamily="2" charset="-79"/>
              </a:rPr>
              <a:t>안드로이드폰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</a:p>
        </p:txBody>
      </p:sp>
      <p:pic>
        <p:nvPicPr>
          <p:cNvPr id="7" name="그림 6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3" b="4989"/>
          <a:stretch/>
        </p:blipFill>
        <p:spPr>
          <a:xfrm>
            <a:off x="756946" y="878168"/>
            <a:ext cx="2422800" cy="432000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9" name="그림 8"/>
          <p:cNvPicPr preferRelativeResize="0"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29" t="20777" r="24437" b="31325"/>
          <a:stretch/>
        </p:blipFill>
        <p:spPr>
          <a:xfrm>
            <a:off x="3300812" y="878168"/>
            <a:ext cx="2422800" cy="432000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pic>
        <p:nvPicPr>
          <p:cNvPr id="23" name="그림 22"/>
          <p:cNvPicPr preferRelativeResize="0"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678" y="878168"/>
            <a:ext cx="2423834" cy="432000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  <a:effectLst/>
        </p:spPr>
      </p:pic>
      <p:grpSp>
        <p:nvGrpSpPr>
          <p:cNvPr id="24" name="그룹 23"/>
          <p:cNvGrpSpPr/>
          <p:nvPr/>
        </p:nvGrpSpPr>
        <p:grpSpPr>
          <a:xfrm>
            <a:off x="737964" y="5272334"/>
            <a:ext cx="2403243" cy="1403214"/>
            <a:chOff x="1050431" y="2272026"/>
            <a:chExt cx="2677411" cy="1295138"/>
          </a:xfrm>
        </p:grpSpPr>
        <p:sp>
          <p:nvSpPr>
            <p:cNvPr id="25" name="양쪽 모서리가 둥근 사각형 2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권한허용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선택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181912" y="2747693"/>
              <a:ext cx="2122548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권한허용</a:t>
              </a: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sp>
        <p:nvSpPr>
          <p:cNvPr id="28" name="직사각형 27"/>
          <p:cNvSpPr/>
          <p:nvPr/>
        </p:nvSpPr>
        <p:spPr>
          <a:xfrm>
            <a:off x="855981" y="1592197"/>
            <a:ext cx="2279040" cy="35704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9" name="그룹 28"/>
          <p:cNvGrpSpPr/>
          <p:nvPr/>
        </p:nvGrpSpPr>
        <p:grpSpPr>
          <a:xfrm>
            <a:off x="3292631" y="5245644"/>
            <a:ext cx="5107553" cy="1403214"/>
            <a:chOff x="1050431" y="2272026"/>
            <a:chExt cx="2677411" cy="1295138"/>
          </a:xfrm>
        </p:grpSpPr>
        <p:sp>
          <p:nvSpPr>
            <p:cNvPr id="30" name="양쪽 모서리가 둥근 사각형 29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1" name="양쪽 모서리가 둥근 사각형 30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5.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다운로드 및 설치 완료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 flipH="1">
              <a:off x="1181912" y="2747693"/>
              <a:ext cx="2122548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데이터 다운로드 및 설치 완료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로그인화면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</a:t>
              </a: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33" name="그룹 32"/>
          <p:cNvGrpSpPr/>
          <p:nvPr/>
        </p:nvGrpSpPr>
        <p:grpSpPr>
          <a:xfrm>
            <a:off x="776503" y="5266288"/>
            <a:ext cx="2403243" cy="1403214"/>
            <a:chOff x="1050431" y="2272026"/>
            <a:chExt cx="2677411" cy="1295138"/>
          </a:xfrm>
        </p:grpSpPr>
        <p:sp>
          <p:nvSpPr>
            <p:cNvPr id="40" name="양쪽 모서리가 둥근 사각형 39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1" name="양쪽 모서리가 둥근 사각형 40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4.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권한허용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 flipH="1">
              <a:off x="1181912" y="2747693"/>
              <a:ext cx="2122548" cy="170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권한허용</a:t>
              </a:r>
              <a:endPara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8D283643-0BD9-4E0A-3420-F871C1B3DB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48" t="39468" r="79966" b="53402"/>
          <a:stretch/>
        </p:blipFill>
        <p:spPr>
          <a:xfrm>
            <a:off x="794549" y="1134567"/>
            <a:ext cx="406808" cy="428978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239B43CD-AA2E-F5EB-CBB6-579EC4D0553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383" b="1"/>
          <a:stretch/>
        </p:blipFill>
        <p:spPr>
          <a:xfrm>
            <a:off x="6468414" y="910816"/>
            <a:ext cx="1124107" cy="229213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7CBBDC59-A923-53E4-0201-8A802F7AD68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2383" b="1"/>
          <a:stretch/>
        </p:blipFill>
        <p:spPr>
          <a:xfrm>
            <a:off x="3950158" y="4677349"/>
            <a:ext cx="1124107" cy="229213"/>
          </a:xfrm>
          <a:prstGeom prst="rect">
            <a:avLst/>
          </a:prstGeom>
        </p:spPr>
      </p:pic>
      <p:pic>
        <p:nvPicPr>
          <p:cNvPr id="6" name="그림 5" descr="그래픽, 폰트, 그래픽 디자인, 로고이(가) 표시된 사진">
            <a:extLst>
              <a:ext uri="{FF2B5EF4-FFF2-40B4-BE49-F238E27FC236}">
                <a16:creationId xmlns:a16="http://schemas.microsoft.com/office/drawing/2014/main" id="{D31C971C-C6F2-72B3-A12E-304544D119A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01" t="29159" r="11420" b="35405"/>
          <a:stretch/>
        </p:blipFill>
        <p:spPr>
          <a:xfrm>
            <a:off x="9213704" y="163532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334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997E669-C0A9-C016-2499-694641CD24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67" b="6316"/>
          <a:stretch/>
        </p:blipFill>
        <p:spPr>
          <a:xfrm>
            <a:off x="896521" y="855312"/>
            <a:ext cx="2409164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3258C882-47E6-064F-507D-98809C99B9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7794" y="974023"/>
            <a:ext cx="2487598" cy="4565786"/>
          </a:xfrm>
          <a:prstGeom prst="rect">
            <a:avLst/>
          </a:prstGeom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86313" y="130148"/>
            <a:ext cx="4776629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1.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옴니청약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진행시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최종문서 확인 안되는 경우</a:t>
            </a:r>
          </a:p>
        </p:txBody>
      </p: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sp>
        <p:nvSpPr>
          <p:cNvPr id="60" name="양쪽 모서리가 둥근 사각형 65">
            <a:extLst>
              <a:ext uri="{FF2B5EF4-FFF2-40B4-BE49-F238E27FC236}">
                <a16:creationId xmlns:a16="http://schemas.microsoft.com/office/drawing/2014/main" id="{FDB92207-36EF-4681-8F16-5AA796DB46F6}"/>
              </a:ext>
            </a:extLst>
          </p:cNvPr>
          <p:cNvSpPr/>
          <p:nvPr/>
        </p:nvSpPr>
        <p:spPr>
          <a:xfrm>
            <a:off x="955745" y="5298423"/>
            <a:ext cx="2403243" cy="463093"/>
          </a:xfrm>
          <a:prstGeom prst="round2SameRect">
            <a:avLst>
              <a:gd name="adj1" fmla="val 38889"/>
              <a:gd name="adj2" fmla="val 0"/>
            </a:avLst>
          </a:prstGeom>
          <a:solidFill>
            <a:srgbClr val="424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72000" rtlCol="0" anchor="ctr"/>
          <a:lstStyle/>
          <a:p>
            <a:pPr algn="ctr"/>
            <a:r>
              <a: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최초 </a:t>
            </a:r>
            <a:r>
              <a:rPr lang="ko-KR" altLang="en-US" sz="1600" b="1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알림톡</a:t>
            </a:r>
            <a:r>
              <a: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이동하기</a:t>
            </a:r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EF0CA353-CD1A-4691-BFC6-A0CCCDBC672F}"/>
              </a:ext>
            </a:extLst>
          </p:cNvPr>
          <p:cNvSpPr/>
          <p:nvPr/>
        </p:nvSpPr>
        <p:spPr>
          <a:xfrm>
            <a:off x="1222012" y="4324913"/>
            <a:ext cx="1577934" cy="270143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CBB70C71-521D-4B8A-92C0-E3878276A6A1}"/>
              </a:ext>
            </a:extLst>
          </p:cNvPr>
          <p:cNvSpPr/>
          <p:nvPr/>
        </p:nvSpPr>
        <p:spPr>
          <a:xfrm>
            <a:off x="4975669" y="1146877"/>
            <a:ext cx="1224407" cy="31088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AFF39ECE-6BF8-40BB-9001-90DC495D620D}"/>
              </a:ext>
            </a:extLst>
          </p:cNvPr>
          <p:cNvSpPr/>
          <p:nvPr/>
        </p:nvSpPr>
        <p:spPr>
          <a:xfrm>
            <a:off x="4560112" y="2796609"/>
            <a:ext cx="1224407" cy="310881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43"/>
          </a:p>
        </p:txBody>
      </p:sp>
      <p:grpSp>
        <p:nvGrpSpPr>
          <p:cNvPr id="72" name="그룹 71">
            <a:extLst>
              <a:ext uri="{FF2B5EF4-FFF2-40B4-BE49-F238E27FC236}">
                <a16:creationId xmlns:a16="http://schemas.microsoft.com/office/drawing/2014/main" id="{C947B34F-5B08-40B7-9503-1132F419DC96}"/>
              </a:ext>
            </a:extLst>
          </p:cNvPr>
          <p:cNvGrpSpPr/>
          <p:nvPr/>
        </p:nvGrpSpPr>
        <p:grpSpPr>
          <a:xfrm>
            <a:off x="4337794" y="5621624"/>
            <a:ext cx="2403243" cy="1301135"/>
            <a:chOff x="1050431" y="2272026"/>
            <a:chExt cx="2677411" cy="1295138"/>
          </a:xfrm>
        </p:grpSpPr>
        <p:sp>
          <p:nvSpPr>
            <p:cNvPr id="73" name="양쪽 모서리가 둥근 사각형 68">
              <a:extLst>
                <a:ext uri="{FF2B5EF4-FFF2-40B4-BE49-F238E27FC236}">
                  <a16:creationId xmlns:a16="http://schemas.microsoft.com/office/drawing/2014/main" id="{E737CAAA-A62C-4A89-8BC1-5141895BAEBC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75" name="양쪽 모서리가 둥근 사각형 69">
              <a:extLst>
                <a:ext uri="{FF2B5EF4-FFF2-40B4-BE49-F238E27FC236}">
                  <a16:creationId xmlns:a16="http://schemas.microsoft.com/office/drawing/2014/main" id="{9F62145D-0922-4DF1-BBF8-968892540CF8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다른브라우저로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 열기</a:t>
              </a: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A92AC8C6-3405-4D7F-B40C-9529124D9B98}"/>
              </a:ext>
            </a:extLst>
          </p:cNvPr>
          <p:cNvSpPr txBox="1"/>
          <p:nvPr/>
        </p:nvSpPr>
        <p:spPr>
          <a:xfrm flipH="1">
            <a:off x="4413178" y="6167049"/>
            <a:ext cx="22495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ko-KR"/>
            </a:defPPr>
            <a:lvl1pPr marL="90000" indent="-90000">
              <a:spcBef>
                <a:spcPts val="600"/>
              </a:spcBef>
              <a:buClr>
                <a:schemeClr val="bg1">
                  <a:lumMod val="50000"/>
                </a:schemeClr>
              </a:buClr>
              <a:buSzPct val="80000"/>
              <a:buFont typeface="Wingdings" panose="05000000000000000000" pitchFamily="2" charset="2"/>
              <a:buChar char="§"/>
              <a:defRPr sz="14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나눔스퀘어" panose="020B0600000101010101" pitchFamily="50" charset="-127"/>
                <a:ea typeface="나눔스퀘어" panose="020B0600000101010101" pitchFamily="50" charset="-127"/>
              </a:defRPr>
            </a:lvl1pPr>
          </a:lstStyle>
          <a:p>
            <a:pPr marL="177800" lvl="1" indent="-177800" latinLnBrk="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다른 브라우저열기</a:t>
            </a:r>
            <a:r>
              <a: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, </a:t>
            </a:r>
            <a:r>
              <a:rPr lang="ko-KR" altLang="en-US" sz="1200" spc="-15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다른앱으로</a:t>
            </a:r>
            <a:r>
              <a:rPr lang="ko-KR" altLang="en-US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공유로 실행</a:t>
            </a:r>
            <a:endParaRPr lang="en-US" altLang="ko-KR" sz="1200" spc="-15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467B843D-EBB9-4D23-BD51-81A437101445}"/>
              </a:ext>
            </a:extLst>
          </p:cNvPr>
          <p:cNvSpPr/>
          <p:nvPr/>
        </p:nvSpPr>
        <p:spPr>
          <a:xfrm>
            <a:off x="4397377" y="2771446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3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08AE8146-3849-43C7-9A3A-F63358CCAABB}"/>
              </a:ext>
            </a:extLst>
          </p:cNvPr>
          <p:cNvSpPr/>
          <p:nvPr/>
        </p:nvSpPr>
        <p:spPr>
          <a:xfrm>
            <a:off x="4830310" y="1095336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2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E55B083E-352B-47DC-9BCB-561B070F9621}"/>
              </a:ext>
            </a:extLst>
          </p:cNvPr>
          <p:cNvSpPr/>
          <p:nvPr/>
        </p:nvSpPr>
        <p:spPr>
          <a:xfrm>
            <a:off x="1115981" y="4224213"/>
            <a:ext cx="212061" cy="201399"/>
          </a:xfrm>
          <a:prstGeom prst="rect">
            <a:avLst/>
          </a:prstGeom>
          <a:solidFill>
            <a:srgbClr val="0041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200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sz="1200" dirty="0">
              <a:solidFill>
                <a:schemeClr val="bg1"/>
              </a:solidFill>
              <a:latin typeface="HY견고딕" pitchFamily="18" charset="-127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071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스크린샷, 영수증이(가) 표시된 사진&#10;&#10;자동 생성된 설명">
            <a:extLst>
              <a:ext uri="{FF2B5EF4-FFF2-40B4-BE49-F238E27FC236}">
                <a16:creationId xmlns:a16="http://schemas.microsoft.com/office/drawing/2014/main" id="{25CF1D06-9D7B-4677-8E7C-AF0002D36660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/>
          <a:srcRect l="-963" t="7626" r="963" b="8740"/>
          <a:stretch/>
        </p:blipFill>
        <p:spPr>
          <a:xfrm>
            <a:off x="141840" y="1394816"/>
            <a:ext cx="2422800" cy="432000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95864" y="156553"/>
            <a:ext cx="4031873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-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부본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/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약관 미열람시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알림톡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전송 방법</a:t>
            </a:r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sp>
        <p:nvSpPr>
          <p:cNvPr id="43" name="양쪽 모서리가 둥근 사각형 65">
            <a:extLst>
              <a:ext uri="{FF2B5EF4-FFF2-40B4-BE49-F238E27FC236}">
                <a16:creationId xmlns:a16="http://schemas.microsoft.com/office/drawing/2014/main" id="{880AE7AA-C1D3-4A71-A2B2-2E75445E6A57}"/>
              </a:ext>
            </a:extLst>
          </p:cNvPr>
          <p:cNvSpPr/>
          <p:nvPr/>
        </p:nvSpPr>
        <p:spPr>
          <a:xfrm>
            <a:off x="141840" y="5891276"/>
            <a:ext cx="2403244" cy="466211"/>
          </a:xfrm>
          <a:prstGeom prst="round2SameRect">
            <a:avLst>
              <a:gd name="adj1" fmla="val 38889"/>
              <a:gd name="adj2" fmla="val 0"/>
            </a:avLst>
          </a:prstGeom>
          <a:solidFill>
            <a:srgbClr val="424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72000" rtlCol="0" anchor="ctr"/>
          <a:lstStyle/>
          <a:p>
            <a:pPr algn="ctr"/>
            <a:r>
              <a: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부본</a:t>
            </a:r>
            <a:r>
              <a:rPr lang="en-US" altLang="ko-KR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/</a:t>
            </a:r>
            <a:r>
              <a: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약관 </a:t>
            </a:r>
            <a:r>
              <a:rPr lang="ko-KR" altLang="en-US" sz="1600" b="1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미열람</a:t>
            </a:r>
            <a:r>
              <a: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 문자</a:t>
            </a:r>
          </a:p>
        </p:txBody>
      </p: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C61F2B3E-9365-4CFC-A4D6-4F46207668DE}"/>
              </a:ext>
            </a:extLst>
          </p:cNvPr>
          <p:cNvSpPr/>
          <p:nvPr/>
        </p:nvSpPr>
        <p:spPr>
          <a:xfrm>
            <a:off x="498575" y="1774546"/>
            <a:ext cx="1594885" cy="183899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56E85C24-CF88-42E3-91FC-DA04646D0241}"/>
              </a:ext>
            </a:extLst>
          </p:cNvPr>
          <p:cNvSpPr/>
          <p:nvPr/>
        </p:nvSpPr>
        <p:spPr>
          <a:xfrm>
            <a:off x="940563" y="4300689"/>
            <a:ext cx="476261" cy="17247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47" name="사각형: 둥근 모서리 46">
            <a:extLst>
              <a:ext uri="{FF2B5EF4-FFF2-40B4-BE49-F238E27FC236}">
                <a16:creationId xmlns:a16="http://schemas.microsoft.com/office/drawing/2014/main" id="{DC4AECD9-21AE-4045-BD01-53B9BC7B96D4}"/>
              </a:ext>
            </a:extLst>
          </p:cNvPr>
          <p:cNvSpPr/>
          <p:nvPr/>
        </p:nvSpPr>
        <p:spPr>
          <a:xfrm>
            <a:off x="444206" y="2463744"/>
            <a:ext cx="476261" cy="17247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BE21A77B-84B9-4E94-B6DB-166C7C5AE2DF}"/>
              </a:ext>
            </a:extLst>
          </p:cNvPr>
          <p:cNvGrpSpPr/>
          <p:nvPr/>
        </p:nvGrpSpPr>
        <p:grpSpPr>
          <a:xfrm>
            <a:off x="3171109" y="518325"/>
            <a:ext cx="7197056" cy="2674419"/>
            <a:chOff x="-160421" y="844933"/>
            <a:chExt cx="7379096" cy="3401071"/>
          </a:xfrm>
        </p:grpSpPr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FCBE783B-63AE-4C3D-81A2-CBFE44A772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316" t="11157" r="47969" b="55781"/>
            <a:stretch/>
          </p:blipFill>
          <p:spPr>
            <a:xfrm>
              <a:off x="-160421" y="844933"/>
              <a:ext cx="7379096" cy="3401071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E5655B7E-9137-4342-B6BE-54032E561C96}"/>
                </a:ext>
              </a:extLst>
            </p:cNvPr>
            <p:cNvSpPr/>
            <p:nvPr/>
          </p:nvSpPr>
          <p:spPr>
            <a:xfrm>
              <a:off x="465221" y="2614863"/>
              <a:ext cx="673768" cy="240632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03DBDF3-8326-4A9B-A4A9-3A9F36306F52}"/>
              </a:ext>
            </a:extLst>
          </p:cNvPr>
          <p:cNvGrpSpPr/>
          <p:nvPr/>
        </p:nvGrpSpPr>
        <p:grpSpPr>
          <a:xfrm>
            <a:off x="3183321" y="3330103"/>
            <a:ext cx="7366652" cy="3686889"/>
            <a:chOff x="3160510" y="3464346"/>
            <a:chExt cx="7733113" cy="3651009"/>
          </a:xfrm>
        </p:grpSpPr>
        <p:pic>
          <p:nvPicPr>
            <p:cNvPr id="58" name="그림 57">
              <a:extLst>
                <a:ext uri="{FF2B5EF4-FFF2-40B4-BE49-F238E27FC236}">
                  <a16:creationId xmlns:a16="http://schemas.microsoft.com/office/drawing/2014/main" id="{1BDF35AE-14C7-48CF-9FD2-C9C678ECAB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9" t="16312" r="34498" b="52573"/>
            <a:stretch/>
          </p:blipFill>
          <p:spPr>
            <a:xfrm>
              <a:off x="3160510" y="3464346"/>
              <a:ext cx="7733113" cy="293465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pic>
          <p:nvPicPr>
            <p:cNvPr id="59" name="그림 58">
              <a:extLst>
                <a:ext uri="{FF2B5EF4-FFF2-40B4-BE49-F238E27FC236}">
                  <a16:creationId xmlns:a16="http://schemas.microsoft.com/office/drawing/2014/main" id="{91DC3A67-F548-4E4C-BB5C-61D336305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599" t="72788" r="34498" b="18772"/>
            <a:stretch/>
          </p:blipFill>
          <p:spPr>
            <a:xfrm>
              <a:off x="3160510" y="6319374"/>
              <a:ext cx="7733113" cy="795981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</p:grpSp>
      <p:sp>
        <p:nvSpPr>
          <p:cNvPr id="60" name="직사각형 59">
            <a:extLst>
              <a:ext uri="{FF2B5EF4-FFF2-40B4-BE49-F238E27FC236}">
                <a16:creationId xmlns:a16="http://schemas.microsoft.com/office/drawing/2014/main" id="{BC059AFD-6C21-4A19-9A9C-BBA81F5CE7D6}"/>
              </a:ext>
            </a:extLst>
          </p:cNvPr>
          <p:cNvSpPr/>
          <p:nvPr/>
        </p:nvSpPr>
        <p:spPr>
          <a:xfrm>
            <a:off x="6926491" y="502802"/>
            <a:ext cx="1071551" cy="2684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18D0B210-6882-4C2C-B901-84C49C54D53F}"/>
              </a:ext>
            </a:extLst>
          </p:cNvPr>
          <p:cNvSpPr/>
          <p:nvPr/>
        </p:nvSpPr>
        <p:spPr>
          <a:xfrm>
            <a:off x="3460602" y="529723"/>
            <a:ext cx="1594885" cy="2684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9CB85EBF-05BC-4AF9-BD8E-669FC05F078A}"/>
              </a:ext>
            </a:extLst>
          </p:cNvPr>
          <p:cNvSpPr/>
          <p:nvPr/>
        </p:nvSpPr>
        <p:spPr>
          <a:xfrm>
            <a:off x="6769637" y="1257905"/>
            <a:ext cx="778108" cy="2684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4" name="직사각형 63">
            <a:extLst>
              <a:ext uri="{FF2B5EF4-FFF2-40B4-BE49-F238E27FC236}">
                <a16:creationId xmlns:a16="http://schemas.microsoft.com/office/drawing/2014/main" id="{1BC1FBF4-9C3C-44FA-BE6E-CE2A0F3365E3}"/>
              </a:ext>
            </a:extLst>
          </p:cNvPr>
          <p:cNvSpPr/>
          <p:nvPr/>
        </p:nvSpPr>
        <p:spPr>
          <a:xfrm>
            <a:off x="8425931" y="1696765"/>
            <a:ext cx="876916" cy="268471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7" name="직사각형 66">
            <a:extLst>
              <a:ext uri="{FF2B5EF4-FFF2-40B4-BE49-F238E27FC236}">
                <a16:creationId xmlns:a16="http://schemas.microsoft.com/office/drawing/2014/main" id="{4B474085-56FB-48CB-81F6-25F8A97C4101}"/>
              </a:ext>
            </a:extLst>
          </p:cNvPr>
          <p:cNvSpPr/>
          <p:nvPr/>
        </p:nvSpPr>
        <p:spPr>
          <a:xfrm>
            <a:off x="3183205" y="4579852"/>
            <a:ext cx="956715" cy="31624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DF8B3512-074B-4107-892A-F5398D5964CB}"/>
              </a:ext>
            </a:extLst>
          </p:cNvPr>
          <p:cNvSpPr/>
          <p:nvPr/>
        </p:nvSpPr>
        <p:spPr>
          <a:xfrm>
            <a:off x="3277439" y="5400539"/>
            <a:ext cx="117177" cy="14920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72" name="직사각형 71">
            <a:extLst>
              <a:ext uri="{FF2B5EF4-FFF2-40B4-BE49-F238E27FC236}">
                <a16:creationId xmlns:a16="http://schemas.microsoft.com/office/drawing/2014/main" id="{6DAC9FEC-4288-4490-98BD-DC0C52506E1D}"/>
              </a:ext>
            </a:extLst>
          </p:cNvPr>
          <p:cNvSpPr/>
          <p:nvPr/>
        </p:nvSpPr>
        <p:spPr>
          <a:xfrm>
            <a:off x="3297255" y="5836580"/>
            <a:ext cx="117177" cy="149207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73" name="직사각형 72">
            <a:extLst>
              <a:ext uri="{FF2B5EF4-FFF2-40B4-BE49-F238E27FC236}">
                <a16:creationId xmlns:a16="http://schemas.microsoft.com/office/drawing/2014/main" id="{724D4FD8-4642-4AB5-BEC7-E2AF36414BAC}"/>
              </a:ext>
            </a:extLst>
          </p:cNvPr>
          <p:cNvSpPr/>
          <p:nvPr/>
        </p:nvSpPr>
        <p:spPr>
          <a:xfrm>
            <a:off x="7067342" y="5431299"/>
            <a:ext cx="328245" cy="644531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75" name="직사각형 74">
            <a:extLst>
              <a:ext uri="{FF2B5EF4-FFF2-40B4-BE49-F238E27FC236}">
                <a16:creationId xmlns:a16="http://schemas.microsoft.com/office/drawing/2014/main" id="{21365ED6-75B4-4842-808F-A28BEDF11A55}"/>
              </a:ext>
            </a:extLst>
          </p:cNvPr>
          <p:cNvSpPr/>
          <p:nvPr/>
        </p:nvSpPr>
        <p:spPr>
          <a:xfrm>
            <a:off x="8480412" y="5337293"/>
            <a:ext cx="494191" cy="803803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76" name="직사각형 75">
            <a:extLst>
              <a:ext uri="{FF2B5EF4-FFF2-40B4-BE49-F238E27FC236}">
                <a16:creationId xmlns:a16="http://schemas.microsoft.com/office/drawing/2014/main" id="{03B27A0F-6461-4E28-AD25-DA5C95824404}"/>
              </a:ext>
            </a:extLst>
          </p:cNvPr>
          <p:cNvSpPr/>
          <p:nvPr/>
        </p:nvSpPr>
        <p:spPr>
          <a:xfrm>
            <a:off x="3171108" y="5335445"/>
            <a:ext cx="313712" cy="80380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3FA86919-93D3-47AE-A6CF-E52E3AAF9996}"/>
              </a:ext>
            </a:extLst>
          </p:cNvPr>
          <p:cNvSpPr/>
          <p:nvPr/>
        </p:nvSpPr>
        <p:spPr>
          <a:xfrm>
            <a:off x="8951523" y="6521380"/>
            <a:ext cx="483880" cy="48227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8" name="양쪽 모서리가 둥근 사각형 65">
            <a:extLst>
              <a:ext uri="{FF2B5EF4-FFF2-40B4-BE49-F238E27FC236}">
                <a16:creationId xmlns:a16="http://schemas.microsoft.com/office/drawing/2014/main" id="{83E0E02F-5D3A-46B9-8183-523583D9DDD1}"/>
              </a:ext>
            </a:extLst>
          </p:cNvPr>
          <p:cNvSpPr/>
          <p:nvPr/>
        </p:nvSpPr>
        <p:spPr>
          <a:xfrm>
            <a:off x="3268119" y="3260791"/>
            <a:ext cx="7197055" cy="466211"/>
          </a:xfrm>
          <a:prstGeom prst="round2SameRect">
            <a:avLst>
              <a:gd name="adj1" fmla="val 38889"/>
              <a:gd name="adj2" fmla="val 0"/>
            </a:avLst>
          </a:prstGeom>
          <a:solidFill>
            <a:srgbClr val="424B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72000" rtlCol="0" anchor="ctr"/>
          <a:lstStyle/>
          <a:p>
            <a:pPr algn="ctr"/>
            <a:r>
              <a:rPr lang="en-US" altLang="ko-KR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GA SMART</a:t>
            </a:r>
            <a:r>
              <a:rPr lang="ko-KR" altLang="en-US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로그인 </a:t>
            </a:r>
            <a:r>
              <a:rPr lang="en-US" altLang="ko-KR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– </a:t>
            </a:r>
            <a:r>
              <a:rPr lang="ko-KR" altLang="en-US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가입제안청약</a:t>
            </a:r>
            <a:r>
              <a:rPr lang="en-US" altLang="ko-KR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</a:t>
            </a:r>
            <a:r>
              <a:rPr lang="ko-KR" altLang="en-US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청약서발생</a:t>
            </a:r>
            <a:r>
              <a:rPr lang="en-US" altLang="ko-KR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</a:t>
            </a:r>
            <a:r>
              <a:rPr lang="ko-KR" altLang="en-US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전자서류진행현황</a:t>
            </a:r>
            <a:r>
              <a:rPr lang="en-US" altLang="ko-KR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</a:t>
            </a:r>
            <a:r>
              <a:rPr lang="ko-KR" altLang="en-US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미열람서류 </a:t>
            </a:r>
            <a:r>
              <a:rPr lang="ko-KR" altLang="en-US" sz="1400" b="1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체크후</a:t>
            </a:r>
            <a:r>
              <a:rPr lang="en-US" altLang="ko-KR" sz="14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-</a:t>
            </a:r>
            <a:r>
              <a:rPr lang="ko-KR" altLang="en-US" sz="1400" b="1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rPr>
              <a:t>알림톡발송</a:t>
            </a:r>
            <a:endParaRPr lang="ko-KR" altLang="en-US" sz="1400" b="1" spc="-15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bg1"/>
              </a:solidFill>
              <a:latin typeface="+mn-ea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650667C-2118-40A8-B44B-4969774BF7D9}"/>
              </a:ext>
            </a:extLst>
          </p:cNvPr>
          <p:cNvSpPr txBox="1"/>
          <p:nvPr/>
        </p:nvSpPr>
        <p:spPr>
          <a:xfrm>
            <a:off x="6626098" y="303747"/>
            <a:ext cx="263214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</a:rPr>
              <a:t>1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A033399-A3B9-4B26-8F70-1CE3D1001BD0}"/>
              </a:ext>
            </a:extLst>
          </p:cNvPr>
          <p:cNvSpPr txBox="1"/>
          <p:nvPr/>
        </p:nvSpPr>
        <p:spPr>
          <a:xfrm>
            <a:off x="6663277" y="1093252"/>
            <a:ext cx="263214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</a:rPr>
              <a:t>2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DE15CF3-4B0C-452E-A761-37DFD5263A36}"/>
              </a:ext>
            </a:extLst>
          </p:cNvPr>
          <p:cNvSpPr txBox="1"/>
          <p:nvPr/>
        </p:nvSpPr>
        <p:spPr>
          <a:xfrm>
            <a:off x="8217198" y="1497547"/>
            <a:ext cx="263214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</a:rPr>
              <a:t>3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710686F-1A9F-4DA3-9C19-4B592AC13EE3}"/>
              </a:ext>
            </a:extLst>
          </p:cNvPr>
          <p:cNvSpPr txBox="1"/>
          <p:nvPr/>
        </p:nvSpPr>
        <p:spPr>
          <a:xfrm>
            <a:off x="2983474" y="5163093"/>
            <a:ext cx="263214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</a:rPr>
              <a:t>4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CBCA1A5-8968-49C5-A024-74FB7FAF3649}"/>
              </a:ext>
            </a:extLst>
          </p:cNvPr>
          <p:cNvSpPr txBox="1"/>
          <p:nvPr/>
        </p:nvSpPr>
        <p:spPr>
          <a:xfrm>
            <a:off x="8787708" y="6318234"/>
            <a:ext cx="263214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ko-KR" sz="1200" b="1" dirty="0">
                <a:solidFill>
                  <a:schemeClr val="bg1"/>
                </a:solidFill>
              </a:rPr>
              <a:t>5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sp>
        <p:nvSpPr>
          <p:cNvPr id="84" name="사각형: 둥근 모서리 83">
            <a:extLst>
              <a:ext uri="{FF2B5EF4-FFF2-40B4-BE49-F238E27FC236}">
                <a16:creationId xmlns:a16="http://schemas.microsoft.com/office/drawing/2014/main" id="{01B9A51F-7590-4339-B9FB-0AD568EEA83A}"/>
              </a:ext>
            </a:extLst>
          </p:cNvPr>
          <p:cNvSpPr/>
          <p:nvPr/>
        </p:nvSpPr>
        <p:spPr>
          <a:xfrm>
            <a:off x="1135463" y="2048663"/>
            <a:ext cx="311506" cy="172479"/>
          </a:xfrm>
          <a:prstGeom prst="roundRect">
            <a:avLst/>
          </a:prstGeom>
          <a:solidFill>
            <a:schemeClr val="bg1"/>
          </a:solidFill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85" name="화살표: 오른쪽 84">
            <a:extLst>
              <a:ext uri="{FF2B5EF4-FFF2-40B4-BE49-F238E27FC236}">
                <a16:creationId xmlns:a16="http://schemas.microsoft.com/office/drawing/2014/main" id="{5C67A423-2130-472A-B501-9F4B4F5E83FF}"/>
              </a:ext>
            </a:extLst>
          </p:cNvPr>
          <p:cNvSpPr/>
          <p:nvPr/>
        </p:nvSpPr>
        <p:spPr>
          <a:xfrm>
            <a:off x="2672103" y="1953104"/>
            <a:ext cx="371659" cy="816175"/>
          </a:xfrm>
          <a:prstGeom prst="rightArrow">
            <a:avLst/>
          </a:prstGeom>
          <a:solidFill>
            <a:schemeClr val="bg1"/>
          </a:solidFill>
          <a:ln w="6350">
            <a:solidFill>
              <a:schemeClr val="tx1">
                <a:lumMod val="65000"/>
                <a:lumOff val="35000"/>
              </a:schemeClr>
            </a:solidFill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113275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95864" y="156553"/>
            <a:ext cx="3573735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3.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모바일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해피콜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알림톡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전송 방법</a:t>
            </a:r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C6CED664-FFD1-C624-E23C-5342BDF745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1316" y="600371"/>
            <a:ext cx="7293287" cy="6518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42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95864" y="156553"/>
            <a:ext cx="3573735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3.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모바일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해피콜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알림톡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전송 방법</a:t>
            </a:r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33E7344-E29E-311B-4BAC-A772785F7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9" b="5172"/>
          <a:stretch/>
        </p:blipFill>
        <p:spPr>
          <a:xfrm>
            <a:off x="551047" y="1026341"/>
            <a:ext cx="2970973" cy="5366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1034881-E637-C7CC-A005-72B60C288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7" b="6133"/>
          <a:stretch/>
        </p:blipFill>
        <p:spPr>
          <a:xfrm>
            <a:off x="3815735" y="1013875"/>
            <a:ext cx="2970973" cy="5379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1957CFE-C0DF-29ED-84D4-7A39E1212B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57" b="5585"/>
          <a:stretch/>
        </p:blipFill>
        <p:spPr>
          <a:xfrm>
            <a:off x="7080423" y="1014757"/>
            <a:ext cx="2970973" cy="5378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8B91C3F-737D-456D-B0E5-A462F9DB3B9D}"/>
              </a:ext>
            </a:extLst>
          </p:cNvPr>
          <p:cNvSpPr/>
          <p:nvPr/>
        </p:nvSpPr>
        <p:spPr>
          <a:xfrm>
            <a:off x="1105787" y="1047607"/>
            <a:ext cx="127589" cy="267708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2A914B9-A835-7682-A1FC-605EE8EAEB2E}"/>
              </a:ext>
            </a:extLst>
          </p:cNvPr>
          <p:cNvSpPr/>
          <p:nvPr/>
        </p:nvSpPr>
        <p:spPr>
          <a:xfrm>
            <a:off x="551047" y="2155632"/>
            <a:ext cx="682329" cy="72579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5C4F059-6D06-965B-4EEC-6D4B84FCE439}"/>
              </a:ext>
            </a:extLst>
          </p:cNvPr>
          <p:cNvSpPr/>
          <p:nvPr/>
        </p:nvSpPr>
        <p:spPr>
          <a:xfrm>
            <a:off x="1386304" y="4932575"/>
            <a:ext cx="956715" cy="31624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7CBFB2D-38AF-5431-26D9-A1D747C0629C}"/>
              </a:ext>
            </a:extLst>
          </p:cNvPr>
          <p:cNvSpPr/>
          <p:nvPr/>
        </p:nvSpPr>
        <p:spPr>
          <a:xfrm>
            <a:off x="3871610" y="1974170"/>
            <a:ext cx="2859222" cy="46068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D7CA650-1A2D-03F3-D71A-04A1F0B45FE8}"/>
              </a:ext>
            </a:extLst>
          </p:cNvPr>
          <p:cNvSpPr/>
          <p:nvPr/>
        </p:nvSpPr>
        <p:spPr>
          <a:xfrm>
            <a:off x="5976851" y="4441631"/>
            <a:ext cx="753982" cy="26859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5209B4F-05B7-D5A9-E536-D0C63E74E38E}"/>
              </a:ext>
            </a:extLst>
          </p:cNvPr>
          <p:cNvSpPr/>
          <p:nvPr/>
        </p:nvSpPr>
        <p:spPr>
          <a:xfrm>
            <a:off x="6209416" y="2881426"/>
            <a:ext cx="577292" cy="25930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8E43665-A13C-E9AF-E496-7C067E994DA3}"/>
              </a:ext>
            </a:extLst>
          </p:cNvPr>
          <p:cNvSpPr/>
          <p:nvPr/>
        </p:nvSpPr>
        <p:spPr>
          <a:xfrm>
            <a:off x="9172669" y="3825915"/>
            <a:ext cx="793584" cy="30306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BECF7FB-3823-F43F-4110-DB8836E354E1}"/>
              </a:ext>
            </a:extLst>
          </p:cNvPr>
          <p:cNvSpPr/>
          <p:nvPr/>
        </p:nvSpPr>
        <p:spPr>
          <a:xfrm flipH="1">
            <a:off x="4435283" y="2881425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1C20664-02EF-7A16-F8FA-73F6EFC5E714}"/>
              </a:ext>
            </a:extLst>
          </p:cNvPr>
          <p:cNvSpPr/>
          <p:nvPr/>
        </p:nvSpPr>
        <p:spPr>
          <a:xfrm flipH="1">
            <a:off x="8395787" y="1777574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1AFF748-175E-06E7-5C4E-1419D9E36B92}"/>
              </a:ext>
            </a:extLst>
          </p:cNvPr>
          <p:cNvSpPr/>
          <p:nvPr/>
        </p:nvSpPr>
        <p:spPr>
          <a:xfrm flipH="1">
            <a:off x="8186680" y="2451901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B8C7270-8BA1-A4B5-6C3A-C73BD2F3A06D}"/>
              </a:ext>
            </a:extLst>
          </p:cNvPr>
          <p:cNvSpPr/>
          <p:nvPr/>
        </p:nvSpPr>
        <p:spPr>
          <a:xfrm flipH="1">
            <a:off x="8186680" y="2752976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75EB73E-D656-2B1D-EB14-07106233C220}"/>
              </a:ext>
            </a:extLst>
          </p:cNvPr>
          <p:cNvSpPr/>
          <p:nvPr/>
        </p:nvSpPr>
        <p:spPr>
          <a:xfrm flipH="1">
            <a:off x="5012575" y="3749688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365765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95864" y="156553"/>
            <a:ext cx="3573735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3.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모바일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해피콜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알림톡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전송 방법</a:t>
            </a:r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033E7344-E29E-311B-4BAC-A772785F7B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759" b="5172"/>
          <a:stretch/>
        </p:blipFill>
        <p:spPr>
          <a:xfrm>
            <a:off x="551047" y="1026341"/>
            <a:ext cx="2970973" cy="536688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E1034881-E637-C7CC-A005-72B60C28800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87" b="6133"/>
          <a:stretch/>
        </p:blipFill>
        <p:spPr>
          <a:xfrm>
            <a:off x="3815735" y="1013875"/>
            <a:ext cx="2970973" cy="537934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1957CFE-C0DF-29ED-84D4-7A39E1212B1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357" b="5585"/>
          <a:stretch/>
        </p:blipFill>
        <p:spPr>
          <a:xfrm>
            <a:off x="7080423" y="1014757"/>
            <a:ext cx="2970973" cy="537846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D8B91C3F-737D-456D-B0E5-A462F9DB3B9D}"/>
              </a:ext>
            </a:extLst>
          </p:cNvPr>
          <p:cNvSpPr/>
          <p:nvPr/>
        </p:nvSpPr>
        <p:spPr>
          <a:xfrm>
            <a:off x="1105787" y="1047607"/>
            <a:ext cx="127589" cy="267708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C2A914B9-A835-7682-A1FC-605EE8EAEB2E}"/>
              </a:ext>
            </a:extLst>
          </p:cNvPr>
          <p:cNvSpPr/>
          <p:nvPr/>
        </p:nvSpPr>
        <p:spPr>
          <a:xfrm>
            <a:off x="551047" y="2155632"/>
            <a:ext cx="682329" cy="72579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B5C4F059-6D06-965B-4EEC-6D4B84FCE439}"/>
              </a:ext>
            </a:extLst>
          </p:cNvPr>
          <p:cNvSpPr/>
          <p:nvPr/>
        </p:nvSpPr>
        <p:spPr>
          <a:xfrm>
            <a:off x="1386304" y="4932575"/>
            <a:ext cx="956715" cy="316247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77CBFB2D-38AF-5431-26D9-A1D747C0629C}"/>
              </a:ext>
            </a:extLst>
          </p:cNvPr>
          <p:cNvSpPr/>
          <p:nvPr/>
        </p:nvSpPr>
        <p:spPr>
          <a:xfrm>
            <a:off x="3871610" y="1974170"/>
            <a:ext cx="2859222" cy="46068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1D7CA650-1A2D-03F3-D71A-04A1F0B45FE8}"/>
              </a:ext>
            </a:extLst>
          </p:cNvPr>
          <p:cNvSpPr/>
          <p:nvPr/>
        </p:nvSpPr>
        <p:spPr>
          <a:xfrm>
            <a:off x="5976851" y="4441631"/>
            <a:ext cx="753982" cy="26859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A5209B4F-05B7-D5A9-E536-D0C63E74E38E}"/>
              </a:ext>
            </a:extLst>
          </p:cNvPr>
          <p:cNvSpPr/>
          <p:nvPr/>
        </p:nvSpPr>
        <p:spPr>
          <a:xfrm>
            <a:off x="6209416" y="2881426"/>
            <a:ext cx="577292" cy="25930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8E43665-A13C-E9AF-E496-7C067E994DA3}"/>
              </a:ext>
            </a:extLst>
          </p:cNvPr>
          <p:cNvSpPr/>
          <p:nvPr/>
        </p:nvSpPr>
        <p:spPr>
          <a:xfrm>
            <a:off x="9172669" y="3825915"/>
            <a:ext cx="793584" cy="303065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4BECF7FB-3823-F43F-4110-DB8836E354E1}"/>
              </a:ext>
            </a:extLst>
          </p:cNvPr>
          <p:cNvSpPr/>
          <p:nvPr/>
        </p:nvSpPr>
        <p:spPr>
          <a:xfrm flipH="1">
            <a:off x="4435283" y="2881425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61C20664-02EF-7A16-F8FA-73F6EFC5E714}"/>
              </a:ext>
            </a:extLst>
          </p:cNvPr>
          <p:cNvSpPr/>
          <p:nvPr/>
        </p:nvSpPr>
        <p:spPr>
          <a:xfrm flipH="1">
            <a:off x="8395787" y="1777574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B1AFF748-175E-06E7-5C4E-1419D9E36B92}"/>
              </a:ext>
            </a:extLst>
          </p:cNvPr>
          <p:cNvSpPr/>
          <p:nvPr/>
        </p:nvSpPr>
        <p:spPr>
          <a:xfrm flipH="1">
            <a:off x="8186680" y="2451901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B8C7270-8BA1-A4B5-6C3A-C73BD2F3A06D}"/>
              </a:ext>
            </a:extLst>
          </p:cNvPr>
          <p:cNvSpPr/>
          <p:nvPr/>
        </p:nvSpPr>
        <p:spPr>
          <a:xfrm flipH="1">
            <a:off x="8186680" y="2752976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875EB73E-D656-2B1D-EB14-07106233C220}"/>
              </a:ext>
            </a:extLst>
          </p:cNvPr>
          <p:cNvSpPr/>
          <p:nvPr/>
        </p:nvSpPr>
        <p:spPr>
          <a:xfrm flipH="1">
            <a:off x="5012575" y="3749688"/>
            <a:ext cx="577291" cy="227759"/>
          </a:xfrm>
          <a:prstGeom prst="rect">
            <a:avLst/>
          </a:prstGeom>
          <a:solidFill>
            <a:schemeClr val="bg1"/>
          </a:solidFill>
          <a:ln w="6350">
            <a:noFill/>
            <a:round/>
            <a:headEnd/>
            <a:tailEnd/>
          </a:ln>
          <a:effectLst>
            <a:outerShdw blurRad="25400" dist="38100" dir="5400000" algn="tl" rotWithShape="0">
              <a:srgbClr val="BABABA">
                <a:alpha val="40000"/>
              </a:srgbClr>
            </a:outerShdw>
          </a:effectLst>
        </p:spPr>
        <p:txBody>
          <a:bodyPr wrap="none" lIns="0" tIns="0" rIns="0" bIns="0" rtlCol="0" anchor="ctr"/>
          <a:lstStyle/>
          <a:p>
            <a:pPr algn="ctr"/>
            <a:endParaRPr lang="ko-KR" altLang="en-US" dirty="0">
              <a:latin typeface="Noto Sans" panose="020B0502040504020204" pitchFamily="34" charset="0"/>
              <a:ea typeface="Noto Sans CJK KR Regular" panose="020B0500000000000000"/>
            </a:endParaRPr>
          </a:p>
        </p:txBody>
      </p:sp>
    </p:spTree>
    <p:extLst>
      <p:ext uri="{BB962C8B-B14F-4D97-AF65-F5344CB8AC3E}">
        <p14:creationId xmlns:p14="http://schemas.microsoft.com/office/powerpoint/2010/main" val="4030663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95864" y="156553"/>
            <a:ext cx="3531416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3.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모바일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해피콜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알림톡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고객화면</a:t>
            </a:r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71807EF4-2B1F-64BE-46AC-BA6C0D455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308" t="20600" r="12200" b="9402"/>
          <a:stretch/>
        </p:blipFill>
        <p:spPr>
          <a:xfrm>
            <a:off x="867042" y="1055266"/>
            <a:ext cx="8803089" cy="54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4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295864" y="156553"/>
            <a:ext cx="3531416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3.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모바일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해피콜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알림톡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고객화면</a:t>
            </a:r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18" name="그림 3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8962" y="141972"/>
            <a:ext cx="1242339" cy="280187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9CD6BA1F-87FD-B940-2F7D-6363F69498E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2308" t="20600" r="12200" b="9402"/>
          <a:stretch/>
        </p:blipFill>
        <p:spPr>
          <a:xfrm>
            <a:off x="944361" y="1115658"/>
            <a:ext cx="8803089" cy="5436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12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그림 2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078"/>
          <a:stretch/>
        </p:blipFill>
        <p:spPr>
          <a:xfrm>
            <a:off x="0" y="128516"/>
            <a:ext cx="10692405" cy="7477502"/>
          </a:xfrm>
          <a:prstGeom prst="rect">
            <a:avLst/>
          </a:prstGeom>
        </p:spPr>
      </p:pic>
      <p:pic>
        <p:nvPicPr>
          <p:cNvPr id="33" name="그림 3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631" y="3460789"/>
            <a:ext cx="6601957" cy="4314785"/>
          </a:xfrm>
          <a:prstGeom prst="rect">
            <a:avLst/>
          </a:prstGeom>
        </p:spPr>
      </p:pic>
      <p:grpSp>
        <p:nvGrpSpPr>
          <p:cNvPr id="47" name="그룹 46"/>
          <p:cNvGrpSpPr/>
          <p:nvPr/>
        </p:nvGrpSpPr>
        <p:grpSpPr>
          <a:xfrm>
            <a:off x="3651752" y="1787263"/>
            <a:ext cx="3388309" cy="1471705"/>
            <a:chOff x="3651752" y="1361343"/>
            <a:chExt cx="3388309" cy="1471705"/>
          </a:xfrm>
        </p:grpSpPr>
        <p:sp>
          <p:nvSpPr>
            <p:cNvPr id="48" name="Titre 3"/>
            <p:cNvSpPr txBox="1">
              <a:spLocks/>
            </p:cNvSpPr>
            <p:nvPr/>
          </p:nvSpPr>
          <p:spPr>
            <a:xfrm>
              <a:off x="3777047" y="1361343"/>
              <a:ext cx="3137718" cy="807913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>
              <a:lvl1pPr algn="l" defTabSz="914363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1500" b="1" i="0" kern="1200">
                  <a:solidFill>
                    <a:srgbClr val="221E20"/>
                  </a:solidFill>
                  <a:latin typeface="Gotham-Bold" charset="0"/>
                  <a:ea typeface="Gotham-Bold" charset="0"/>
                  <a:cs typeface="Gotham-Bold" charset="0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ko-KR" sz="48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rgbClr val="424B68"/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haroni" pitchFamily="2" charset="-79"/>
                </a:rPr>
                <a:t>THANK YOU</a:t>
              </a:r>
              <a:endParaRPr lang="ko-KR" altLang="en-US" sz="480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rgbClr val="424B68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haroni" pitchFamily="2" charset="-79"/>
              </a:endParaRPr>
            </a:p>
          </p:txBody>
        </p:sp>
        <p:cxnSp>
          <p:nvCxnSpPr>
            <p:cNvPr id="49" name="직선 연결선 48"/>
            <p:cNvCxnSpPr/>
            <p:nvPr/>
          </p:nvCxnSpPr>
          <p:spPr>
            <a:xfrm>
              <a:off x="3651752" y="2209800"/>
              <a:ext cx="3388309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itre 3"/>
            <p:cNvSpPr txBox="1">
              <a:spLocks/>
            </p:cNvSpPr>
            <p:nvPr/>
          </p:nvSpPr>
          <p:spPr>
            <a:xfrm>
              <a:off x="4870295" y="2209800"/>
              <a:ext cx="951221" cy="623248"/>
            </a:xfrm>
            <a:prstGeom prst="rect">
              <a:avLst/>
            </a:prstGeom>
          </p:spPr>
          <p:txBody>
            <a:bodyPr vert="horz" wrap="none" lIns="68580" tIns="34290" rIns="68580" bIns="34290" rtlCol="0" anchor="t">
              <a:spAutoFit/>
            </a:bodyPr>
            <a:lstStyle>
              <a:lvl1pPr algn="l" defTabSz="914363" rtl="0" eaLnBrk="1" latinLnBrk="0" hangingPunct="1">
                <a:lnSpc>
                  <a:spcPct val="80000"/>
                </a:lnSpc>
                <a:spcBef>
                  <a:spcPct val="0"/>
                </a:spcBef>
                <a:buNone/>
                <a:defRPr sz="1500" b="1" i="0" kern="1200">
                  <a:solidFill>
                    <a:srgbClr val="221E20"/>
                  </a:solidFill>
                  <a:latin typeface="Gotham-Bold" charset="0"/>
                  <a:ea typeface="Gotham-Bold" charset="0"/>
                  <a:cs typeface="Gotham-Bold" charset="0"/>
                </a:defRPr>
              </a:lvl1pPr>
            </a:lstStyle>
            <a:p>
              <a:pPr algn="ctr" defTabSz="914400">
                <a:lnSpc>
                  <a:spcPct val="100000"/>
                </a:lnSpc>
                <a:defRPr/>
              </a:pPr>
              <a:r>
                <a:rPr lang="en-US" altLang="ko-KR" sz="3600" kern="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>
                      <a:lumMod val="75000"/>
                    </a:schemeClr>
                  </a:solidFill>
                  <a:latin typeface="HY헤드라인M" panose="02030600000101010101" pitchFamily="18" charset="-127"/>
                  <a:ea typeface="HY헤드라인M" panose="02030600000101010101" pitchFamily="18" charset="-127"/>
                  <a:cs typeface="Aharoni" pitchFamily="2" charset="-79"/>
                </a:rPr>
                <a:t>Q&amp;A</a:t>
              </a:r>
              <a:endParaRPr lang="ko-KR" altLang="en-US" sz="2800" b="0" kern="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>
                    <a:lumMod val="7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Aharoni" pitchFamily="2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402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32" y="7107670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4132863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M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스마트 다운로드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&amp;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설치방법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_ </a:t>
            </a: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latin typeface="+mj-ea"/>
                <a:ea typeface="+mj-ea"/>
                <a:cs typeface="Aharoni" pitchFamily="2" charset="-79"/>
              </a:rPr>
              <a:t>아이폰</a:t>
            </a: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4" name="그룹 23"/>
          <p:cNvGrpSpPr/>
          <p:nvPr/>
        </p:nvGrpSpPr>
        <p:grpSpPr>
          <a:xfrm>
            <a:off x="310481" y="5341693"/>
            <a:ext cx="2403243" cy="1403214"/>
            <a:chOff x="1050431" y="2272026"/>
            <a:chExt cx="2677411" cy="1295138"/>
          </a:xfrm>
        </p:grpSpPr>
        <p:sp>
          <p:nvSpPr>
            <p:cNvPr id="25" name="양쪽 모서리가 둥근 사각형 24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6" name="양쪽 모서리가 둥근 사각형 25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1. M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스마트 검색 및 설치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flipH="1">
              <a:off x="1181912" y="2747693"/>
              <a:ext cx="2445892" cy="4000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App Store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에서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M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FF0000"/>
                  </a:solidFill>
                  <a:latin typeface="+mn-ea"/>
                </a:rPr>
                <a:t>스마트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검색하여 설치</a:t>
              </a:r>
            </a:p>
          </p:txBody>
        </p:sp>
      </p:grpSp>
      <p:grpSp>
        <p:nvGrpSpPr>
          <p:cNvPr id="28" name="그룹 27"/>
          <p:cNvGrpSpPr/>
          <p:nvPr/>
        </p:nvGrpSpPr>
        <p:grpSpPr>
          <a:xfrm>
            <a:off x="2894997" y="5332624"/>
            <a:ext cx="2403243" cy="1403214"/>
            <a:chOff x="1050431" y="2272026"/>
            <a:chExt cx="2677411" cy="1295138"/>
          </a:xfrm>
        </p:grpSpPr>
        <p:sp>
          <p:nvSpPr>
            <p:cNvPr id="29" name="양쪽 모서리가 둥근 사각형 2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0" name="양쪽 모서리가 둥근 사각형 2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2.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다운로드</a:t>
              </a:r>
            </a:p>
          </p:txBody>
        </p:sp>
      </p:grpSp>
      <p:sp>
        <p:nvSpPr>
          <p:cNvPr id="45" name="직사각형 44"/>
          <p:cNvSpPr/>
          <p:nvPr/>
        </p:nvSpPr>
        <p:spPr>
          <a:xfrm>
            <a:off x="3793132" y="4517774"/>
            <a:ext cx="604090" cy="223324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5180644" y="3595172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dirty="0"/>
          </a:p>
        </p:txBody>
      </p:sp>
      <p:pic>
        <p:nvPicPr>
          <p:cNvPr id="10" name="그림 9" descr="그래픽, 폰트, 그래픽 디자인, 로고이(가) 표시된 사진">
            <a:extLst>
              <a:ext uri="{FF2B5EF4-FFF2-40B4-BE49-F238E27FC236}">
                <a16:creationId xmlns:a16="http://schemas.microsoft.com/office/drawing/2014/main" id="{0ABF3C80-16FF-CA7A-657C-2578DB6F09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FA27F9B7-10D6-B2C8-F55E-5201790ABE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949" y="888294"/>
            <a:ext cx="2358589" cy="4320000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745EA360-514C-EC9D-8BBB-751A36D03D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1870" y="908508"/>
            <a:ext cx="2350184" cy="4252298"/>
          </a:xfrm>
          <a:prstGeom prst="rect">
            <a:avLst/>
          </a:prstGeom>
          <a:ln w="12700">
            <a:solidFill>
              <a:schemeClr val="tx1">
                <a:lumMod val="65000"/>
                <a:lumOff val="35000"/>
              </a:schemeClr>
            </a:solidFill>
          </a:ln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CC6B29E3-FC57-6D3C-8265-C69B6B0FECF1}"/>
              </a:ext>
            </a:extLst>
          </p:cNvPr>
          <p:cNvGrpSpPr/>
          <p:nvPr/>
        </p:nvGrpSpPr>
        <p:grpSpPr>
          <a:xfrm>
            <a:off x="5509580" y="5312410"/>
            <a:ext cx="2403243" cy="1403214"/>
            <a:chOff x="1050431" y="2272026"/>
            <a:chExt cx="2677411" cy="1295138"/>
          </a:xfrm>
        </p:grpSpPr>
        <p:sp>
          <p:nvSpPr>
            <p:cNvPr id="15" name="양쪽 모서리가 둥근 사각형 28">
              <a:extLst>
                <a:ext uri="{FF2B5EF4-FFF2-40B4-BE49-F238E27FC236}">
                  <a16:creationId xmlns:a16="http://schemas.microsoft.com/office/drawing/2014/main" id="{8E196A68-D921-23CF-DF6B-DE9E55EED917}"/>
                </a:ext>
              </a:extLst>
            </p:cNvPr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16" name="양쪽 모서리가 둥근 사각형 29">
              <a:extLst>
                <a:ext uri="{FF2B5EF4-FFF2-40B4-BE49-F238E27FC236}">
                  <a16:creationId xmlns:a16="http://schemas.microsoft.com/office/drawing/2014/main" id="{D582C4BF-D4A9-244F-DDD9-EC0EA1A7A3C2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3. 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다운로드</a:t>
              </a:r>
            </a:p>
          </p:txBody>
        </p:sp>
      </p:grp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A9A535DB-5FD9-28B1-4A0B-DF3F244A6856}"/>
              </a:ext>
            </a:extLst>
          </p:cNvPr>
          <p:cNvSpPr/>
          <p:nvPr/>
        </p:nvSpPr>
        <p:spPr>
          <a:xfrm>
            <a:off x="7795227" y="3574958"/>
            <a:ext cx="3289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dirty="0">
                <a:solidFill>
                  <a:schemeClr val="bg1"/>
                </a:solidFill>
                <a:latin typeface="HY견고딕" pitchFamily="18" charset="-127"/>
                <a:ea typeface="HY견고딕" pitchFamily="18" charset="-127"/>
              </a:rPr>
              <a:t>1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2BDCC380-DFD9-9291-1A0A-6DC15021F7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465" y="874043"/>
            <a:ext cx="2350184" cy="427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2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8" name="그룹 57"/>
          <p:cNvGrpSpPr/>
          <p:nvPr/>
        </p:nvGrpSpPr>
        <p:grpSpPr>
          <a:xfrm>
            <a:off x="4765728" y="6943403"/>
            <a:ext cx="995734" cy="246276"/>
            <a:chOff x="9152486" y="702602"/>
            <a:chExt cx="995734" cy="246276"/>
          </a:xfrm>
        </p:grpSpPr>
        <p:sp>
          <p:nvSpPr>
            <p:cNvPr id="59" name="모서리가 둥근 직사각형 58"/>
            <p:cNvSpPr/>
            <p:nvPr/>
          </p:nvSpPr>
          <p:spPr>
            <a:xfrm>
              <a:off x="9152486" y="708649"/>
              <a:ext cx="995734" cy="240229"/>
            </a:xfrm>
            <a:prstGeom prst="roundRect">
              <a:avLst>
                <a:gd name="adj" fmla="val 50000"/>
              </a:avLst>
            </a:prstGeom>
            <a:solidFill>
              <a:srgbClr val="EAEA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/>
            <p:cNvSpPr/>
            <p:nvPr/>
          </p:nvSpPr>
          <p:spPr>
            <a:xfrm>
              <a:off x="9407689" y="706159"/>
              <a:ext cx="242664" cy="242664"/>
            </a:xfrm>
            <a:prstGeom prst="ellipse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none" rtlCol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fld id="{C0F0A57B-A53B-4A42-8014-FB91C2CF8155}" type="slidenum">
                <a:rPr kumimoji="0" lang="en-US" altLang="ko-KR" sz="1000" b="0" i="0" u="none" strike="noStrike" kern="0" cap="none" spc="0" normalizeH="0" baseline="0" noProof="0" smtClean="0">
                  <a:ln>
                    <a:solidFill>
                      <a:srgbClr val="006AD9">
                        <a:shade val="50000"/>
                        <a:alpha val="0"/>
                      </a:srgb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effectLst/>
                  <a:uLnTx/>
                  <a:uFillTx/>
                  <a:latin typeface="+mn-ea"/>
                  <a:cs typeface="+mn-cs"/>
                </a:rPr>
                <a:pPr marL="0" marR="0" lvl="0" indent="0" algn="ctr" defTabSz="91440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t>6</a:t>
              </a:fld>
              <a:endParaRPr kumimoji="0" lang="ko-KR" altLang="en-US" sz="1000" b="0" i="0" u="none" strike="noStrike" kern="0" cap="none" spc="0" normalizeH="0" baseline="0" noProof="0" dirty="0">
                <a:ln>
                  <a:solidFill>
                    <a:srgbClr val="006AD9">
                      <a:shade val="50000"/>
                      <a:alpha val="0"/>
                    </a:srgb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cs typeface="+mn-cs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9611441" y="702602"/>
              <a:ext cx="46679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000" kern="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  11</a:t>
              </a:r>
            </a:p>
          </p:txBody>
        </p:sp>
      </p:grp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2800" b="1" kern="1200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로그인 및 </a:t>
            </a:r>
            <a:r>
              <a:rPr kumimoji="0" lang="ko-KR" altLang="en-US" sz="2800" b="1" kern="1200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메인화면</a:t>
            </a:r>
            <a:endParaRPr kumimoji="0" lang="ko-KR" altLang="en-US" sz="28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  <p:pic>
        <p:nvPicPr>
          <p:cNvPr id="2" name="그림 1" descr="그래픽, 폰트, 그래픽 디자인, 로고이(가) 표시된 사진">
            <a:extLst>
              <a:ext uri="{FF2B5EF4-FFF2-40B4-BE49-F238E27FC236}">
                <a16:creationId xmlns:a16="http://schemas.microsoft.com/office/drawing/2014/main" id="{3C1E50A4-C1A6-8B35-E384-FD92BF4B4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524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3475310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로그인 및 로그인 방법  변경 설정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633935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2855" y="282925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1</a:t>
            </a:r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6" name="그림 15"/>
          <p:cNvPicPr preferRelativeResize="0"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37" y="905542"/>
            <a:ext cx="2423834" cy="4320000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grpSp>
        <p:nvGrpSpPr>
          <p:cNvPr id="18" name="그룹 17"/>
          <p:cNvGrpSpPr/>
          <p:nvPr/>
        </p:nvGrpSpPr>
        <p:grpSpPr>
          <a:xfrm>
            <a:off x="310481" y="5368110"/>
            <a:ext cx="2403243" cy="1403214"/>
            <a:chOff x="1050431" y="2272026"/>
            <a:chExt cx="2677411" cy="1295138"/>
          </a:xfrm>
        </p:grpSpPr>
        <p:sp>
          <p:nvSpPr>
            <p:cNvPr id="19" name="양쪽 모서리가 둥근 사각형 18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0" name="양쪽 모서리가 둥근 사각형 19"/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로그인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flipH="1">
              <a:off x="1181912" y="2747693"/>
              <a:ext cx="2122548" cy="5329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사원번호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/</a:t>
              </a: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비빌번호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입력 후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SMS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인증 또는 신용카드 인증</a:t>
              </a:r>
            </a:p>
          </p:txBody>
        </p:sp>
      </p:grpSp>
      <p:grpSp>
        <p:nvGrpSpPr>
          <p:cNvPr id="23" name="그룹 22"/>
          <p:cNvGrpSpPr/>
          <p:nvPr/>
        </p:nvGrpSpPr>
        <p:grpSpPr>
          <a:xfrm>
            <a:off x="3276340" y="5364589"/>
            <a:ext cx="5030954" cy="1406736"/>
            <a:chOff x="1054111" y="2272026"/>
            <a:chExt cx="2680150" cy="1295138"/>
          </a:xfrm>
        </p:grpSpPr>
        <p:sp>
          <p:nvSpPr>
            <p:cNvPr id="24" name="양쪽 모서리가 둥근 사각형 23"/>
            <p:cNvSpPr/>
            <p:nvPr/>
          </p:nvSpPr>
          <p:spPr>
            <a:xfrm flipV="1">
              <a:off x="1054111" y="2653847"/>
              <a:ext cx="2666840" cy="913317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5" name="양쪽 모서리가 둥근 사각형 24"/>
            <p:cNvSpPr/>
            <p:nvPr/>
          </p:nvSpPr>
          <p:spPr>
            <a:xfrm>
              <a:off x="1056850" y="2272026"/>
              <a:ext cx="2677411" cy="384108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다른 로그인 방법 설정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 flipH="1">
              <a:off x="1074398" y="2717379"/>
              <a:ext cx="2435881" cy="17001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177800" lvl="1" indent="-177800" latinLnBrk="0">
                <a:spcBef>
                  <a:spcPts val="500"/>
                </a:spcBef>
                <a:buFont typeface="Arial" panose="020B0604020202020204" pitchFamily="34" charset="0"/>
                <a:buChar char="•"/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인증센터 메뉴에서 로그인 방법 설정 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(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지문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카카오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,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토스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)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가능</a:t>
              </a:r>
            </a:p>
          </p:txBody>
        </p:sp>
      </p:grpSp>
      <p:pic>
        <p:nvPicPr>
          <p:cNvPr id="2" name="그림 1">
            <a:extLst>
              <a:ext uri="{FF2B5EF4-FFF2-40B4-BE49-F238E27FC236}">
                <a16:creationId xmlns:a16="http://schemas.microsoft.com/office/drawing/2014/main" id="{C09FACFA-EA40-BBBD-66DC-89EA5370C7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83" b="1"/>
          <a:stretch/>
        </p:blipFill>
        <p:spPr>
          <a:xfrm>
            <a:off x="1042554" y="971770"/>
            <a:ext cx="851435" cy="173613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A10B4537-1C0C-AED3-CD20-D9A9312772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340" y="874990"/>
            <a:ext cx="2395911" cy="435028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" name="직사각형 4">
            <a:extLst>
              <a:ext uri="{FF2B5EF4-FFF2-40B4-BE49-F238E27FC236}">
                <a16:creationId xmlns:a16="http://schemas.microsoft.com/office/drawing/2014/main" id="{8BD81D33-325E-F0E9-9E02-BD047420268E}"/>
              </a:ext>
            </a:extLst>
          </p:cNvPr>
          <p:cNvSpPr/>
          <p:nvPr/>
        </p:nvSpPr>
        <p:spPr>
          <a:xfrm>
            <a:off x="3276341" y="4430788"/>
            <a:ext cx="597570" cy="58962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619BB02-78B1-1093-31B6-54CF438C0E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1384" y="833542"/>
            <a:ext cx="2395911" cy="4386257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2A38EBCF-A314-24DD-784E-6BA97839870B}"/>
              </a:ext>
            </a:extLst>
          </p:cNvPr>
          <p:cNvSpPr/>
          <p:nvPr/>
        </p:nvSpPr>
        <p:spPr>
          <a:xfrm>
            <a:off x="5911383" y="4375058"/>
            <a:ext cx="2395911" cy="58962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 descr="그래픽, 폰트, 그래픽 디자인, 로고이(가) 표시된 사진">
            <a:extLst>
              <a:ext uri="{FF2B5EF4-FFF2-40B4-BE49-F238E27FC236}">
                <a16:creationId xmlns:a16="http://schemas.microsoft.com/office/drawing/2014/main" id="{0F86FD75-E83E-1274-D829-C67CCE8024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36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 preferRelativeResize="0"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" b="4708"/>
          <a:stretch/>
        </p:blipFill>
        <p:spPr>
          <a:xfrm>
            <a:off x="234788" y="1116328"/>
            <a:ext cx="2615914" cy="460974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sp>
        <p:nvSpPr>
          <p:cNvPr id="34" name="Titre 3"/>
          <p:cNvSpPr txBox="1">
            <a:spLocks/>
          </p:cNvSpPr>
          <p:nvPr/>
        </p:nvSpPr>
        <p:spPr>
          <a:xfrm>
            <a:off x="1356306" y="230548"/>
            <a:ext cx="1776768" cy="346249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 defTabSz="914400">
              <a:lnSpc>
                <a:spcPct val="90000"/>
              </a:lnSpc>
              <a:defRPr/>
            </a:pPr>
            <a:r>
              <a:rPr lang="ko-KR" altLang="en-US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메인 </a:t>
            </a:r>
            <a:r>
              <a:rPr lang="en-US" altLang="ko-KR" sz="2000" kern="0" spc="-22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/  </a:t>
            </a:r>
            <a:r>
              <a:rPr lang="ko-KR" altLang="en-US" sz="2000" kern="0" spc="-22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  <a:cs typeface="Aharoni" pitchFamily="2" charset="-79"/>
              </a:rPr>
              <a:t>전체메뉴</a:t>
            </a:r>
            <a:endParaRPr lang="ko-KR" altLang="en-US" sz="2000" kern="0" spc="-220" dirty="0">
              <a:ln>
                <a:solidFill>
                  <a:schemeClr val="accent1">
                    <a:shade val="50000"/>
                    <a:alpha val="0"/>
                  </a:schemeClr>
                </a:solidFill>
              </a:ln>
              <a:solidFill>
                <a:schemeClr val="accent1">
                  <a:lumMod val="50000"/>
                </a:schemeClr>
              </a:solidFill>
              <a:latin typeface="+mj-ea"/>
              <a:ea typeface="+mj-ea"/>
              <a:cs typeface="Aharoni" pitchFamily="2" charset="-79"/>
            </a:endParaRPr>
          </a:p>
        </p:txBody>
      </p:sp>
      <p:sp>
        <p:nvSpPr>
          <p:cNvPr id="35" name="Titre 3"/>
          <p:cNvSpPr txBox="1">
            <a:spLocks/>
          </p:cNvSpPr>
          <p:nvPr/>
        </p:nvSpPr>
        <p:spPr>
          <a:xfrm>
            <a:off x="435104" y="165806"/>
            <a:ext cx="676275" cy="507484"/>
          </a:xfrm>
          <a:prstGeom prst="rect">
            <a:avLst/>
          </a:prstGeom>
        </p:spPr>
        <p:txBody>
          <a:bodyPr vert="horz" wrap="none" lIns="68580" tIns="34290" rIns="68580" bIns="34290" rtlCol="0" anchor="ctr">
            <a:no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lumMod val="85000"/>
                  </a:schemeClr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0</a:t>
            </a:r>
            <a:endParaRPr lang="en-US" altLang="ko-KR" sz="4000" b="0" spc="-2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07DC5"/>
              </a:solidFill>
              <a:latin typeface="HY헤드라인M" panose="02030600000101010101" pitchFamily="18" charset="-127"/>
              <a:ea typeface="HY헤드라인M" panose="02030600000101010101" pitchFamily="18" charset="-127"/>
              <a:cs typeface="Calibri Bold" panose="020F0702030404030204" pitchFamily="34" charset="0"/>
            </a:endParaRP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562685" y="81451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84332" y="282925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9" name="Titre 3"/>
          <p:cNvSpPr txBox="1">
            <a:spLocks/>
          </p:cNvSpPr>
          <p:nvPr/>
        </p:nvSpPr>
        <p:spPr>
          <a:xfrm>
            <a:off x="737964" y="107924"/>
            <a:ext cx="412613" cy="623248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>
            <a:lvl1pPr algn="l" defTabSz="914363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500" b="1" i="0" kern="1200">
                <a:solidFill>
                  <a:srgbClr val="221E20"/>
                </a:solidFill>
                <a:latin typeface="Gotham-Bold" charset="0"/>
                <a:ea typeface="Gotham-Bold" charset="0"/>
                <a:cs typeface="Gotham-Bold" charset="0"/>
              </a:defRPr>
            </a:lvl1pPr>
          </a:lstStyle>
          <a:p>
            <a:pPr>
              <a:lnSpc>
                <a:spcPct val="90000"/>
              </a:lnSpc>
            </a:pPr>
            <a:r>
              <a:rPr lang="en-US" altLang="ko-KR" sz="4000" b="0" spc="-2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1E284B"/>
                </a:solidFill>
                <a:latin typeface="HY헤드라인M" panose="02030600000101010101" pitchFamily="18" charset="-127"/>
                <a:ea typeface="HY헤드라인M" panose="02030600000101010101" pitchFamily="18" charset="-127"/>
                <a:cs typeface="Calibri Bold" panose="020F0702030404030204" pitchFamily="34" charset="0"/>
              </a:rPr>
              <a:t>1</a:t>
            </a:r>
          </a:p>
        </p:txBody>
      </p:sp>
      <p:sp>
        <p:nvSpPr>
          <p:cNvPr id="5" name="직사각형 4"/>
          <p:cNvSpPr/>
          <p:nvPr/>
        </p:nvSpPr>
        <p:spPr>
          <a:xfrm>
            <a:off x="2578555" y="1110302"/>
            <a:ext cx="272147" cy="25502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직사각형 27"/>
          <p:cNvSpPr/>
          <p:nvPr/>
        </p:nvSpPr>
        <p:spPr>
          <a:xfrm>
            <a:off x="4766068" y="1572180"/>
            <a:ext cx="486183" cy="350213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B0B30A96-998F-6753-FEAF-377327EA60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83" b="1"/>
          <a:stretch/>
        </p:blipFill>
        <p:spPr>
          <a:xfrm>
            <a:off x="253341" y="1151006"/>
            <a:ext cx="851435" cy="17361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5A226671-3744-67B2-EF4F-10C6F3D51C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3074" y="1552797"/>
            <a:ext cx="2304495" cy="416915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52EB8418-4364-6FD0-42E3-349F09103A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9973" y="1552797"/>
            <a:ext cx="2304495" cy="416915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7E7B844D-BB53-9D20-3B46-B02DE60C13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1344" y="1531987"/>
            <a:ext cx="2304495" cy="4169156"/>
          </a:xfrm>
          <a:prstGeom prst="rect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FF0249E7-317E-11D4-EEA3-F382CCD38923}"/>
              </a:ext>
            </a:extLst>
          </p:cNvPr>
          <p:cNvSpPr/>
          <p:nvPr/>
        </p:nvSpPr>
        <p:spPr>
          <a:xfrm>
            <a:off x="3133074" y="2482968"/>
            <a:ext cx="597570" cy="50603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A8EA050D-9AA0-2A3F-F600-87DF34098726}"/>
              </a:ext>
            </a:extLst>
          </p:cNvPr>
          <p:cNvSpPr/>
          <p:nvPr/>
        </p:nvSpPr>
        <p:spPr>
          <a:xfrm>
            <a:off x="5608831" y="2989329"/>
            <a:ext cx="597570" cy="50603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6A6EC4C5-19F5-BB60-0AFC-3042016286BD}"/>
              </a:ext>
            </a:extLst>
          </p:cNvPr>
          <p:cNvSpPr/>
          <p:nvPr/>
        </p:nvSpPr>
        <p:spPr>
          <a:xfrm>
            <a:off x="8071344" y="3457380"/>
            <a:ext cx="597570" cy="506038"/>
          </a:xfrm>
          <a:prstGeom prst="rect">
            <a:avLst/>
          </a:prstGeom>
          <a:noFill/>
          <a:ln w="22225" cmpd="sng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945B707-BDEC-038A-7ADA-571AD17929C6}"/>
              </a:ext>
            </a:extLst>
          </p:cNvPr>
          <p:cNvGrpSpPr/>
          <p:nvPr/>
        </p:nvGrpSpPr>
        <p:grpSpPr>
          <a:xfrm>
            <a:off x="5608831" y="5789316"/>
            <a:ext cx="2304495" cy="1148440"/>
            <a:chOff x="1050431" y="2272026"/>
            <a:chExt cx="2677411" cy="1059986"/>
          </a:xfrm>
        </p:grpSpPr>
        <p:sp>
          <p:nvSpPr>
            <p:cNvPr id="26" name="양쪽 모서리가 둥근 사각형 18">
              <a:extLst>
                <a:ext uri="{FF2B5EF4-FFF2-40B4-BE49-F238E27FC236}">
                  <a16:creationId xmlns:a16="http://schemas.microsoft.com/office/drawing/2014/main" id="{0DDB067D-DC7E-2CEE-B024-AF02D3BB1BBC}"/>
                </a:ext>
              </a:extLst>
            </p:cNvPr>
            <p:cNvSpPr/>
            <p:nvPr/>
          </p:nvSpPr>
          <p:spPr>
            <a:xfrm flipV="1">
              <a:off x="1054111" y="2653847"/>
              <a:ext cx="2666839" cy="659762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27" name="양쪽 모서리가 둥근 사각형 19">
              <a:extLst>
                <a:ext uri="{FF2B5EF4-FFF2-40B4-BE49-F238E27FC236}">
                  <a16:creationId xmlns:a16="http://schemas.microsoft.com/office/drawing/2014/main" id="{05C92282-D81B-3E4E-1A1F-B75D2A27AA4A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가입제안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청약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4F7D8B-C9B2-2E9B-46E2-B2FD3C1EAA10}"/>
                </a:ext>
              </a:extLst>
            </p:cNvPr>
            <p:cNvSpPr txBox="1"/>
            <p:nvPr/>
          </p:nvSpPr>
          <p:spPr>
            <a:xfrm flipH="1">
              <a:off x="1193335" y="2702320"/>
              <a:ext cx="2122548" cy="6296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가입설계 및</a:t>
              </a:r>
              <a:r>
                <a:rPr lang="en-US" altLang="ko-KR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수정 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청약 발송 및 진행현황 확인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해피콜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현황 조회 및 전송</a:t>
              </a:r>
            </a:p>
          </p:txBody>
        </p: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FBDF5E68-11C5-2D19-C0A5-0CB3A17088C9}"/>
              </a:ext>
            </a:extLst>
          </p:cNvPr>
          <p:cNvGrpSpPr/>
          <p:nvPr/>
        </p:nvGrpSpPr>
        <p:grpSpPr>
          <a:xfrm>
            <a:off x="3133074" y="5796090"/>
            <a:ext cx="2304495" cy="1128500"/>
            <a:chOff x="1050430" y="2272026"/>
            <a:chExt cx="2677410" cy="1041583"/>
          </a:xfrm>
        </p:grpSpPr>
        <p:sp>
          <p:nvSpPr>
            <p:cNvPr id="32" name="양쪽 모서리가 둥근 사각형 18">
              <a:extLst>
                <a:ext uri="{FF2B5EF4-FFF2-40B4-BE49-F238E27FC236}">
                  <a16:creationId xmlns:a16="http://schemas.microsoft.com/office/drawing/2014/main" id="{4A4D8704-C7CE-12B5-AAB2-7F81780B0120}"/>
                </a:ext>
              </a:extLst>
            </p:cNvPr>
            <p:cNvSpPr/>
            <p:nvPr/>
          </p:nvSpPr>
          <p:spPr>
            <a:xfrm flipV="1">
              <a:off x="1054111" y="2653847"/>
              <a:ext cx="2666839" cy="659762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33" name="양쪽 모서리가 둥근 사각형 19">
              <a:extLst>
                <a:ext uri="{FF2B5EF4-FFF2-40B4-BE49-F238E27FC236}">
                  <a16:creationId xmlns:a16="http://schemas.microsoft.com/office/drawing/2014/main" id="{50FAEC34-DCCC-9CD0-2CDC-0D036ED2BF50}"/>
                </a:ext>
              </a:extLst>
            </p:cNvPr>
            <p:cNvSpPr/>
            <p:nvPr/>
          </p:nvSpPr>
          <p:spPr>
            <a:xfrm>
              <a:off x="1050430" y="2272026"/>
              <a:ext cx="2677410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고객관리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1A757BC-77B5-6D1B-7F01-D4D76941200A}"/>
                </a:ext>
              </a:extLst>
            </p:cNvPr>
            <p:cNvSpPr txBox="1"/>
            <p:nvPr/>
          </p:nvSpPr>
          <p:spPr>
            <a:xfrm flipH="1">
              <a:off x="1181912" y="2747693"/>
              <a:ext cx="2122548" cy="4000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고객등록 및 수정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 err="1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변액적합성</a:t>
              </a: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 진단</a:t>
              </a:r>
            </a:p>
          </p:txBody>
        </p:sp>
      </p:grp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7298B4F1-50FD-B9CD-8A32-829845A82B3B}"/>
              </a:ext>
            </a:extLst>
          </p:cNvPr>
          <p:cNvGrpSpPr/>
          <p:nvPr/>
        </p:nvGrpSpPr>
        <p:grpSpPr>
          <a:xfrm>
            <a:off x="8061982" y="5784403"/>
            <a:ext cx="2304495" cy="1128501"/>
            <a:chOff x="1050431" y="2272026"/>
            <a:chExt cx="2677411" cy="1041583"/>
          </a:xfrm>
        </p:grpSpPr>
        <p:sp>
          <p:nvSpPr>
            <p:cNvPr id="42" name="양쪽 모서리가 둥근 사각형 18">
              <a:extLst>
                <a:ext uri="{FF2B5EF4-FFF2-40B4-BE49-F238E27FC236}">
                  <a16:creationId xmlns:a16="http://schemas.microsoft.com/office/drawing/2014/main" id="{D83A1CEE-C236-7BD2-F805-8153FEC15397}"/>
                </a:ext>
              </a:extLst>
            </p:cNvPr>
            <p:cNvSpPr/>
            <p:nvPr/>
          </p:nvSpPr>
          <p:spPr>
            <a:xfrm flipV="1">
              <a:off x="1054111" y="2653847"/>
              <a:ext cx="2666839" cy="659762"/>
            </a:xfrm>
            <a:prstGeom prst="round2SameRect">
              <a:avLst>
                <a:gd name="adj1" fmla="val 9361"/>
                <a:gd name="adj2" fmla="val 0"/>
              </a:avLst>
            </a:prstGeom>
            <a:solidFill>
              <a:schemeClr val="bg1"/>
            </a:solidFill>
            <a:ln w="6350">
              <a:solidFill>
                <a:schemeClr val="bg1">
                  <a:lumMod val="85000"/>
                </a:schemeClr>
              </a:solidFill>
              <a:round/>
              <a:headEnd/>
              <a:tailEnd/>
            </a:ln>
            <a:effectLst>
              <a:outerShdw blurRad="25400" dist="38100" dir="5400000" algn="tl" rotWithShape="0">
                <a:srgbClr val="BABABA">
                  <a:alpha val="40000"/>
                </a:srgbClr>
              </a:outerShdw>
            </a:effectLst>
          </p:spPr>
          <p:txBody>
            <a:bodyPr wrap="none" lIns="0" tIns="0" rIns="0" bIns="0" anchor="ctr"/>
            <a:lstStyle/>
            <a:p>
              <a:endParaRPr lang="ko-KR" altLang="en-US" dirty="0">
                <a:latin typeface="Noto Sans" panose="020B0502040504020204" pitchFamily="34" charset="0"/>
                <a:ea typeface="Noto Sans CJK KR Regular" panose="020B0500000000000000"/>
              </a:endParaRPr>
            </a:p>
          </p:txBody>
        </p:sp>
        <p:sp>
          <p:nvSpPr>
            <p:cNvPr id="43" name="양쪽 모서리가 둥근 사각형 19">
              <a:extLst>
                <a:ext uri="{FF2B5EF4-FFF2-40B4-BE49-F238E27FC236}">
                  <a16:creationId xmlns:a16="http://schemas.microsoft.com/office/drawing/2014/main" id="{E020475A-C87A-513C-6C85-89151CC3FDD2}"/>
                </a:ext>
              </a:extLst>
            </p:cNvPr>
            <p:cNvSpPr/>
            <p:nvPr/>
          </p:nvSpPr>
          <p:spPr>
            <a:xfrm>
              <a:off x="1050431" y="2272026"/>
              <a:ext cx="2677411" cy="381822"/>
            </a:xfrm>
            <a:prstGeom prst="round2SameRect">
              <a:avLst>
                <a:gd name="adj1" fmla="val 38889"/>
                <a:gd name="adj2" fmla="val 0"/>
              </a:avLst>
            </a:prstGeom>
            <a:solidFill>
              <a:srgbClr val="424B6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bIns="72000" rtlCol="0" anchor="ctr"/>
            <a:lstStyle/>
            <a:p>
              <a:pPr algn="ctr"/>
              <a:r>
                <a:rPr lang="ko-KR" altLang="en-US" sz="1600" b="1" spc="-150" dirty="0" err="1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선심사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/</a:t>
              </a:r>
              <a:r>
                <a:rPr lang="ko-KR" altLang="en-US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셀프 </a:t>
              </a:r>
              <a:r>
                <a:rPr lang="en-US" altLang="ko-KR" sz="1600" b="1" spc="-150" dirty="0">
                  <a:ln>
                    <a:solidFill>
                      <a:schemeClr val="accent1">
                        <a:shade val="50000"/>
                        <a:alpha val="0"/>
                      </a:schemeClr>
                    </a:solidFill>
                  </a:ln>
                  <a:solidFill>
                    <a:schemeClr val="bg1"/>
                  </a:solidFill>
                  <a:latin typeface="+mn-ea"/>
                </a:rPr>
                <a:t>UW</a:t>
              </a:r>
              <a:endParaRPr lang="ko-KR" altLang="en-US" sz="1600" b="1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bg1"/>
                </a:solidFill>
                <a:latin typeface="+mn-ea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E297592-9C8B-6D4B-1BBD-E71F71091037}"/>
                </a:ext>
              </a:extLst>
            </p:cNvPr>
            <p:cNvSpPr txBox="1"/>
            <p:nvPr/>
          </p:nvSpPr>
          <p:spPr>
            <a:xfrm flipH="1">
              <a:off x="1193335" y="2702320"/>
              <a:ext cx="2122548" cy="40006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ko-KR"/>
              </a:defPPr>
              <a:lvl1pPr marL="90000" indent="-90000">
                <a:spcBef>
                  <a:spcPts val="600"/>
                </a:spcBef>
                <a:buClr>
                  <a:schemeClr val="bg1">
                    <a:lumMod val="50000"/>
                  </a:schemeClr>
                </a:buClr>
                <a:buSzPct val="80000"/>
                <a:buFont typeface="Wingdings" panose="05000000000000000000" pitchFamily="2" charset="2"/>
                <a:buChar char="§"/>
                <a:defRPr sz="140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나눔스퀘어" panose="020B0600000101010101" pitchFamily="50" charset="-127"/>
                  <a:ea typeface="나눔스퀘어" panose="020B0600000101010101" pitchFamily="50" charset="-127"/>
                </a:defRPr>
              </a:lvl1pPr>
            </a:lstStyle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계약 가입 전 선심서 신청  및</a:t>
              </a:r>
              <a:endParaRPr lang="en-US" altLang="ko-KR" sz="1200" spc="-15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endParaRPr>
            </a:p>
            <a:p>
              <a:pPr marL="0" lvl="1" latinLnBrk="0">
                <a:spcBef>
                  <a:spcPts val="500"/>
                </a:spcBef>
              </a:pPr>
              <a:r>
                <a:rPr lang="ko-KR" altLang="en-US" sz="1200" spc="-15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진행현황 확인</a:t>
              </a:r>
            </a:p>
          </p:txBody>
        </p:sp>
      </p:grpSp>
      <p:pic>
        <p:nvPicPr>
          <p:cNvPr id="45" name="그림 44" descr="그래픽, 폰트, 그래픽 디자인, 로고이(가) 표시된 사진">
            <a:extLst>
              <a:ext uri="{FF2B5EF4-FFF2-40B4-BE49-F238E27FC236}">
                <a16:creationId xmlns:a16="http://schemas.microsoft.com/office/drawing/2014/main" id="{0300C04A-2740-8B8C-745A-2024C8D4622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601" t="29159" r="11420" b="35405"/>
          <a:stretch/>
        </p:blipFill>
        <p:spPr>
          <a:xfrm>
            <a:off x="9017811" y="137127"/>
            <a:ext cx="1238898" cy="2276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196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3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/>
          <p:cNvSpPr/>
          <p:nvPr/>
        </p:nvSpPr>
        <p:spPr>
          <a:xfrm>
            <a:off x="0" y="7067549"/>
            <a:ext cx="10691813" cy="492125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6" name="직사각형 55"/>
          <p:cNvSpPr/>
          <p:nvPr/>
        </p:nvSpPr>
        <p:spPr>
          <a:xfrm>
            <a:off x="2296040" y="7168663"/>
            <a:ext cx="6099747" cy="246221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 latinLnBrk="0">
              <a:defRPr/>
            </a:pP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본 문서는 설계사 교육용으로 제작된 것으로 무단 수정 및 복사가 불가하며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, 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고객에게 제시 </a:t>
            </a:r>
            <a:r>
              <a:rPr lang="ko-KR" altLang="en-US" sz="1000" kern="0" spc="-150" dirty="0" err="1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설명용으로</a:t>
            </a:r>
            <a:r>
              <a:rPr lang="ko-KR" altLang="en-US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 사용 할 수 없습니다</a:t>
            </a:r>
            <a:r>
              <a:rPr lang="en-US" altLang="ko-KR" sz="1000" kern="0" spc="-150" dirty="0">
                <a:ln>
                  <a:solidFill>
                    <a:schemeClr val="accent1">
                      <a:shade val="50000"/>
                      <a:alpha val="0"/>
                    </a:schemeClr>
                  </a:solidFill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  <a:cs typeface="Aharoni" pitchFamily="2" charset="-79"/>
              </a:rPr>
              <a:t>.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 flipV="1">
            <a:off x="1184501" y="358330"/>
            <a:ext cx="98683" cy="98684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직사각형 36"/>
          <p:cNvSpPr/>
          <p:nvPr/>
        </p:nvSpPr>
        <p:spPr>
          <a:xfrm>
            <a:off x="219332" y="553265"/>
            <a:ext cx="1107818" cy="3020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자유형 37"/>
          <p:cNvSpPr/>
          <p:nvPr/>
        </p:nvSpPr>
        <p:spPr>
          <a:xfrm>
            <a:off x="0" y="284124"/>
            <a:ext cx="10691813" cy="316247"/>
          </a:xfrm>
          <a:custGeom>
            <a:avLst/>
            <a:gdLst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2453640"/>
              <a:gd name="connsiteY0" fmla="*/ 213360 h 229164"/>
              <a:gd name="connsiteX1" fmla="*/ 1173480 w 2453640"/>
              <a:gd name="connsiteY1" fmla="*/ 213360 h 229164"/>
              <a:gd name="connsiteX2" fmla="*/ 1432560 w 2453640"/>
              <a:gd name="connsiteY2" fmla="*/ 0 h 229164"/>
              <a:gd name="connsiteX3" fmla="*/ 2453640 w 2453640"/>
              <a:gd name="connsiteY3" fmla="*/ 0 h 229164"/>
              <a:gd name="connsiteX0" fmla="*/ 0 w 2453640"/>
              <a:gd name="connsiteY0" fmla="*/ 213360 h 213360"/>
              <a:gd name="connsiteX1" fmla="*/ 1173480 w 2453640"/>
              <a:gd name="connsiteY1" fmla="*/ 213360 h 213360"/>
              <a:gd name="connsiteX2" fmla="*/ 1432560 w 2453640"/>
              <a:gd name="connsiteY2" fmla="*/ 0 h 213360"/>
              <a:gd name="connsiteX3" fmla="*/ 2453640 w 2453640"/>
              <a:gd name="connsiteY3" fmla="*/ 0 h 213360"/>
              <a:gd name="connsiteX0" fmla="*/ 0 w 3553778"/>
              <a:gd name="connsiteY0" fmla="*/ 213360 h 213360"/>
              <a:gd name="connsiteX1" fmla="*/ 1173480 w 3553778"/>
              <a:gd name="connsiteY1" fmla="*/ 213360 h 213360"/>
              <a:gd name="connsiteX2" fmla="*/ 1432560 w 3553778"/>
              <a:gd name="connsiteY2" fmla="*/ 0 h 213360"/>
              <a:gd name="connsiteX3" fmla="*/ 3553778 w 3553778"/>
              <a:gd name="connsiteY3" fmla="*/ 0 h 213360"/>
              <a:gd name="connsiteX0" fmla="*/ 0 w 7775258"/>
              <a:gd name="connsiteY0" fmla="*/ 213360 h 213360"/>
              <a:gd name="connsiteX1" fmla="*/ 1173480 w 7775258"/>
              <a:gd name="connsiteY1" fmla="*/ 213360 h 213360"/>
              <a:gd name="connsiteX2" fmla="*/ 1432560 w 7775258"/>
              <a:gd name="connsiteY2" fmla="*/ 0 h 213360"/>
              <a:gd name="connsiteX3" fmla="*/ 7775258 w 7775258"/>
              <a:gd name="connsiteY3" fmla="*/ 7620 h 213360"/>
              <a:gd name="connsiteX0" fmla="*/ 0 w 7775258"/>
              <a:gd name="connsiteY0" fmla="*/ 205740 h 220980"/>
              <a:gd name="connsiteX1" fmla="*/ 1173480 w 7775258"/>
              <a:gd name="connsiteY1" fmla="*/ 205740 h 220980"/>
              <a:gd name="connsiteX2" fmla="*/ 5661660 w 7775258"/>
              <a:gd name="connsiteY2" fmla="*/ 0 h 220980"/>
              <a:gd name="connsiteX3" fmla="*/ 7775258 w 7775258"/>
              <a:gd name="connsiteY3" fmla="*/ 0 h 220980"/>
              <a:gd name="connsiteX0" fmla="*/ 0 w 7775258"/>
              <a:gd name="connsiteY0" fmla="*/ 205740 h 205740"/>
              <a:gd name="connsiteX1" fmla="*/ 5334000 w 7775258"/>
              <a:gd name="connsiteY1" fmla="*/ 18288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05740"/>
              <a:gd name="connsiteX1" fmla="*/ 5318760 w 7775258"/>
              <a:gd name="connsiteY1" fmla="*/ 198120 h 205740"/>
              <a:gd name="connsiteX2" fmla="*/ 5661660 w 7775258"/>
              <a:gd name="connsiteY2" fmla="*/ 0 h 205740"/>
              <a:gd name="connsiteX3" fmla="*/ 7775258 w 7775258"/>
              <a:gd name="connsiteY3" fmla="*/ 0 h 20574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7775258"/>
              <a:gd name="connsiteY0" fmla="*/ 205740 h 213360"/>
              <a:gd name="connsiteX1" fmla="*/ 5372100 w 7775258"/>
              <a:gd name="connsiteY1" fmla="*/ 213360 h 213360"/>
              <a:gd name="connsiteX2" fmla="*/ 5661660 w 7775258"/>
              <a:gd name="connsiteY2" fmla="*/ 0 h 213360"/>
              <a:gd name="connsiteX3" fmla="*/ 7775258 w 7775258"/>
              <a:gd name="connsiteY3" fmla="*/ 0 h 213360"/>
              <a:gd name="connsiteX0" fmla="*/ 0 w 8522018"/>
              <a:gd name="connsiteY0" fmla="*/ 243840 h 251460"/>
              <a:gd name="connsiteX1" fmla="*/ 5372100 w 8522018"/>
              <a:gd name="connsiteY1" fmla="*/ 251460 h 251460"/>
              <a:gd name="connsiteX2" fmla="*/ 5661660 w 8522018"/>
              <a:gd name="connsiteY2" fmla="*/ 38100 h 251460"/>
              <a:gd name="connsiteX3" fmla="*/ 8522018 w 8522018"/>
              <a:gd name="connsiteY3" fmla="*/ 0 h 25146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73786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080"/>
              <a:gd name="connsiteX1" fmla="*/ 5372100 w 8522018"/>
              <a:gd name="connsiteY1" fmla="*/ 259080 h 259080"/>
              <a:gd name="connsiteX2" fmla="*/ 5974080 w 8522018"/>
              <a:gd name="connsiteY2" fmla="*/ 0 h 259080"/>
              <a:gd name="connsiteX3" fmla="*/ 8522018 w 8522018"/>
              <a:gd name="connsiteY3" fmla="*/ 7620 h 259080"/>
              <a:gd name="connsiteX0" fmla="*/ 0 w 8522018"/>
              <a:gd name="connsiteY0" fmla="*/ 251460 h 259121"/>
              <a:gd name="connsiteX1" fmla="*/ 5372100 w 8522018"/>
              <a:gd name="connsiteY1" fmla="*/ 259080 h 259121"/>
              <a:gd name="connsiteX2" fmla="*/ 5974080 w 8522018"/>
              <a:gd name="connsiteY2" fmla="*/ 0 h 259121"/>
              <a:gd name="connsiteX3" fmla="*/ 8522018 w 8522018"/>
              <a:gd name="connsiteY3" fmla="*/ 7620 h 259121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22018"/>
              <a:gd name="connsiteY0" fmla="*/ 251460 h 251502"/>
              <a:gd name="connsiteX1" fmla="*/ 5349240 w 8522018"/>
              <a:gd name="connsiteY1" fmla="*/ 251460 h 251502"/>
              <a:gd name="connsiteX2" fmla="*/ 5974080 w 8522018"/>
              <a:gd name="connsiteY2" fmla="*/ 0 h 251502"/>
              <a:gd name="connsiteX3" fmla="*/ 8522018 w 8522018"/>
              <a:gd name="connsiteY3" fmla="*/ 7620 h 251502"/>
              <a:gd name="connsiteX0" fmla="*/ 0 w 8544878"/>
              <a:gd name="connsiteY0" fmla="*/ 251460 h 251502"/>
              <a:gd name="connsiteX1" fmla="*/ 5349240 w 8544878"/>
              <a:gd name="connsiteY1" fmla="*/ 251460 h 251502"/>
              <a:gd name="connsiteX2" fmla="*/ 5974080 w 8544878"/>
              <a:gd name="connsiteY2" fmla="*/ 0 h 251502"/>
              <a:gd name="connsiteX3" fmla="*/ 8544878 w 854487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37258"/>
              <a:gd name="connsiteY0" fmla="*/ 251460 h 251502"/>
              <a:gd name="connsiteX1" fmla="*/ 5349240 w 8537258"/>
              <a:gd name="connsiteY1" fmla="*/ 251460 h 251502"/>
              <a:gd name="connsiteX2" fmla="*/ 5974080 w 8537258"/>
              <a:gd name="connsiteY2" fmla="*/ 0 h 251502"/>
              <a:gd name="connsiteX3" fmla="*/ 8537258 w 8537258"/>
              <a:gd name="connsiteY3" fmla="*/ 7620 h 251502"/>
              <a:gd name="connsiteX0" fmla="*/ 0 w 8552498"/>
              <a:gd name="connsiteY0" fmla="*/ 251460 h 251502"/>
              <a:gd name="connsiteX1" fmla="*/ 5349240 w 8552498"/>
              <a:gd name="connsiteY1" fmla="*/ 251460 h 251502"/>
              <a:gd name="connsiteX2" fmla="*/ 5974080 w 8552498"/>
              <a:gd name="connsiteY2" fmla="*/ 0 h 251502"/>
              <a:gd name="connsiteX3" fmla="*/ 8552498 w 8552498"/>
              <a:gd name="connsiteY3" fmla="*/ 7620 h 251502"/>
              <a:gd name="connsiteX0" fmla="*/ 0 w 8600123"/>
              <a:gd name="connsiteY0" fmla="*/ 434340 h 434382"/>
              <a:gd name="connsiteX1" fmla="*/ 5349240 w 8600123"/>
              <a:gd name="connsiteY1" fmla="*/ 434340 h 434382"/>
              <a:gd name="connsiteX2" fmla="*/ 5974080 w 8600123"/>
              <a:gd name="connsiteY2" fmla="*/ 182880 h 434382"/>
              <a:gd name="connsiteX3" fmla="*/ 8600123 w 8600123"/>
              <a:gd name="connsiteY3" fmla="*/ 0 h 434382"/>
              <a:gd name="connsiteX0" fmla="*/ 0 w 8562023"/>
              <a:gd name="connsiteY0" fmla="*/ 443865 h 443907"/>
              <a:gd name="connsiteX1" fmla="*/ 5349240 w 8562023"/>
              <a:gd name="connsiteY1" fmla="*/ 443865 h 443907"/>
              <a:gd name="connsiteX2" fmla="*/ 5974080 w 8562023"/>
              <a:gd name="connsiteY2" fmla="*/ 192405 h 443907"/>
              <a:gd name="connsiteX3" fmla="*/ 8562023 w 8562023"/>
              <a:gd name="connsiteY3" fmla="*/ 0 h 443907"/>
              <a:gd name="connsiteX0" fmla="*/ 0 w 8562023"/>
              <a:gd name="connsiteY0" fmla="*/ 451485 h 484928"/>
              <a:gd name="connsiteX1" fmla="*/ 5349240 w 8562023"/>
              <a:gd name="connsiteY1" fmla="*/ 451485 h 484928"/>
              <a:gd name="connsiteX2" fmla="*/ 6012180 w 8562023"/>
              <a:gd name="connsiteY2" fmla="*/ 0 h 484928"/>
              <a:gd name="connsiteX3" fmla="*/ 8562023 w 8562023"/>
              <a:gd name="connsiteY3" fmla="*/ 7620 h 484928"/>
              <a:gd name="connsiteX0" fmla="*/ 0 w 8562023"/>
              <a:gd name="connsiteY0" fmla="*/ 451485 h 451485"/>
              <a:gd name="connsiteX1" fmla="*/ 5215890 w 8562023"/>
              <a:gd name="connsiteY1" fmla="*/ 42291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41960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5"/>
              <a:gd name="connsiteX1" fmla="*/ 5253990 w 8562023"/>
              <a:gd name="connsiteY1" fmla="*/ 451485 h 451485"/>
              <a:gd name="connsiteX2" fmla="*/ 6012180 w 8562023"/>
              <a:gd name="connsiteY2" fmla="*/ 0 h 451485"/>
              <a:gd name="connsiteX3" fmla="*/ 8562023 w 8562023"/>
              <a:gd name="connsiteY3" fmla="*/ 7620 h 451485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7620 h 451486"/>
              <a:gd name="connsiteX0" fmla="*/ 0 w 8562023"/>
              <a:gd name="connsiteY0" fmla="*/ 451485 h 451486"/>
              <a:gd name="connsiteX1" fmla="*/ 5253990 w 8562023"/>
              <a:gd name="connsiteY1" fmla="*/ 451485 h 451486"/>
              <a:gd name="connsiteX2" fmla="*/ 6012180 w 8562023"/>
              <a:gd name="connsiteY2" fmla="*/ 0 h 451486"/>
              <a:gd name="connsiteX3" fmla="*/ 8562023 w 8562023"/>
              <a:gd name="connsiteY3" fmla="*/ 83820 h 451486"/>
              <a:gd name="connsiteX0" fmla="*/ 0 w 8562023"/>
              <a:gd name="connsiteY0" fmla="*/ 375285 h 403084"/>
              <a:gd name="connsiteX1" fmla="*/ 5253990 w 8562023"/>
              <a:gd name="connsiteY1" fmla="*/ 375285 h 403084"/>
              <a:gd name="connsiteX2" fmla="*/ 6250305 w 8562023"/>
              <a:gd name="connsiteY2" fmla="*/ 0 h 403084"/>
              <a:gd name="connsiteX3" fmla="*/ 8562023 w 8562023"/>
              <a:gd name="connsiteY3" fmla="*/ 7620 h 403084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673090 w 8562023"/>
              <a:gd name="connsiteY1" fmla="*/ 3371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250305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84810 h 413314"/>
              <a:gd name="connsiteX1" fmla="*/ 5739765 w 8562023"/>
              <a:gd name="connsiteY1" fmla="*/ 384810 h 413314"/>
              <a:gd name="connsiteX2" fmla="*/ 6402705 w 8562023"/>
              <a:gd name="connsiteY2" fmla="*/ 0 h 413314"/>
              <a:gd name="connsiteX3" fmla="*/ 8562023 w 8562023"/>
              <a:gd name="connsiteY3" fmla="*/ 17145 h 413314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403083"/>
              <a:gd name="connsiteX1" fmla="*/ 5739765 w 8562023"/>
              <a:gd name="connsiteY1" fmla="*/ 375285 h 403083"/>
              <a:gd name="connsiteX2" fmla="*/ 6450330 w 8562023"/>
              <a:gd name="connsiteY2" fmla="*/ 0 h 403083"/>
              <a:gd name="connsiteX3" fmla="*/ 8562023 w 8562023"/>
              <a:gd name="connsiteY3" fmla="*/ 7620 h 403083"/>
              <a:gd name="connsiteX0" fmla="*/ 0 w 8562023"/>
              <a:gd name="connsiteY0" fmla="*/ 375285 h 375285"/>
              <a:gd name="connsiteX1" fmla="*/ 573976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5285 h 375285"/>
              <a:gd name="connsiteX1" fmla="*/ 5911215 w 8562023"/>
              <a:gd name="connsiteY1" fmla="*/ 375285 h 375285"/>
              <a:gd name="connsiteX2" fmla="*/ 6450330 w 8562023"/>
              <a:gd name="connsiteY2" fmla="*/ 0 h 375285"/>
              <a:gd name="connsiteX3" fmla="*/ 8562023 w 8562023"/>
              <a:gd name="connsiteY3" fmla="*/ 7620 h 375285"/>
              <a:gd name="connsiteX0" fmla="*/ 0 w 8562023"/>
              <a:gd name="connsiteY0" fmla="*/ 377190 h 377190"/>
              <a:gd name="connsiteX1" fmla="*/ 5911215 w 8562023"/>
              <a:gd name="connsiteY1" fmla="*/ 377190 h 377190"/>
              <a:gd name="connsiteX2" fmla="*/ 6450330 w 8562023"/>
              <a:gd name="connsiteY2" fmla="*/ 1905 h 377190"/>
              <a:gd name="connsiteX3" fmla="*/ 8562023 w 8562023"/>
              <a:gd name="connsiteY3" fmla="*/ 0 h 377190"/>
              <a:gd name="connsiteX0" fmla="*/ 0 w 8574723"/>
              <a:gd name="connsiteY0" fmla="*/ 377190 h 377190"/>
              <a:gd name="connsiteX1" fmla="*/ 5911215 w 8574723"/>
              <a:gd name="connsiteY1" fmla="*/ 377190 h 377190"/>
              <a:gd name="connsiteX2" fmla="*/ 6450330 w 8574723"/>
              <a:gd name="connsiteY2" fmla="*/ 1905 h 377190"/>
              <a:gd name="connsiteX3" fmla="*/ 8574723 w 8574723"/>
              <a:gd name="connsiteY3" fmla="*/ 0 h 377190"/>
              <a:gd name="connsiteX0" fmla="*/ 0 w 8568373"/>
              <a:gd name="connsiteY0" fmla="*/ 375285 h 375285"/>
              <a:gd name="connsiteX1" fmla="*/ 5911215 w 8568373"/>
              <a:gd name="connsiteY1" fmla="*/ 375285 h 375285"/>
              <a:gd name="connsiteX2" fmla="*/ 6450330 w 8568373"/>
              <a:gd name="connsiteY2" fmla="*/ 0 h 375285"/>
              <a:gd name="connsiteX3" fmla="*/ 8568373 w 8568373"/>
              <a:gd name="connsiteY3" fmla="*/ 4445 h 375285"/>
              <a:gd name="connsiteX0" fmla="*/ 0 w 11886715"/>
              <a:gd name="connsiteY0" fmla="*/ 375285 h 375285"/>
              <a:gd name="connsiteX1" fmla="*/ 9229557 w 11886715"/>
              <a:gd name="connsiteY1" fmla="*/ 375285 h 375285"/>
              <a:gd name="connsiteX2" fmla="*/ 9768672 w 11886715"/>
              <a:gd name="connsiteY2" fmla="*/ 0 h 375285"/>
              <a:gd name="connsiteX3" fmla="*/ 11886715 w 11886715"/>
              <a:gd name="connsiteY3" fmla="*/ 4445 h 3752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886715" h="375285">
                <a:moveTo>
                  <a:pt x="0" y="375285"/>
                </a:moveTo>
                <a:lnTo>
                  <a:pt x="9229557" y="375285"/>
                </a:lnTo>
                <a:cubicBezTo>
                  <a:pt x="9599762" y="369888"/>
                  <a:pt x="9474032" y="2540"/>
                  <a:pt x="9768672" y="0"/>
                </a:cubicBezTo>
                <a:lnTo>
                  <a:pt x="11886715" y="4445"/>
                </a:lnTo>
              </a:path>
            </a:pathLst>
          </a:custGeom>
          <a:ln w="15875">
            <a:solidFill>
              <a:srgbClr val="EAEAEA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8" name="직사각형 47"/>
          <p:cNvSpPr/>
          <p:nvPr/>
        </p:nvSpPr>
        <p:spPr>
          <a:xfrm>
            <a:off x="8974603" y="137128"/>
            <a:ext cx="1393561" cy="2943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제목 12"/>
          <p:cNvSpPr txBox="1">
            <a:spLocks/>
          </p:cNvSpPr>
          <p:nvPr/>
        </p:nvSpPr>
        <p:spPr bwMode="auto">
          <a:xfrm>
            <a:off x="-1" y="2636890"/>
            <a:ext cx="10691813" cy="1341797"/>
          </a:xfrm>
          <a:prstGeom prst="rect">
            <a:avLst/>
          </a:prstGeom>
          <a:solidFill>
            <a:srgbClr val="003980"/>
          </a:solidFill>
          <a:ln>
            <a:noFill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2pPr>
            <a:lvl3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3pPr>
            <a:lvl4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4pPr>
            <a:lvl5pPr algn="ctr" rtl="0" eaLnBrk="0" fontAlgn="base" latinLnBrk="1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5pPr>
            <a:lvl6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6pPr>
            <a:lvl7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7pPr>
            <a:lvl8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8pPr>
            <a:lvl9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굴림" charset="-127"/>
                <a:ea typeface="굴림" charset="-127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kumimoji="0" lang="ko-KR" altLang="en-US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고객관리 </a:t>
            </a:r>
            <a:r>
              <a:rPr kumimoji="0" lang="en-US" altLang="ko-KR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(</a:t>
            </a:r>
            <a:r>
              <a:rPr kumimoji="0" lang="ko-KR" altLang="en-US" sz="2800" b="1" dirty="0" err="1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고객등록</a:t>
            </a:r>
            <a:r>
              <a:rPr kumimoji="0" lang="en-US" altLang="ko-KR" sz="2800" b="1" dirty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  <a:cs typeface="+mn-cs"/>
              </a:rPr>
              <a:t>)</a:t>
            </a:r>
            <a:endParaRPr kumimoji="0" lang="ko-KR" altLang="en-US" sz="2800" b="1" kern="1200" dirty="0">
              <a:solidFill>
                <a:schemeClr val="bg1"/>
              </a:solidFill>
              <a:latin typeface="맑은 고딕" pitchFamily="50" charset="-127"/>
              <a:ea typeface="맑은 고딕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218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6350">
          <a:solidFill>
            <a:schemeClr val="bg1">
              <a:lumMod val="85000"/>
            </a:schemeClr>
          </a:solidFill>
          <a:round/>
          <a:headEnd/>
          <a:tailEnd/>
        </a:ln>
        <a:effectLst>
          <a:outerShdw blurRad="25400" dist="38100" dir="5400000" algn="tl" rotWithShape="0">
            <a:srgbClr val="BABABA">
              <a:alpha val="40000"/>
            </a:srgbClr>
          </a:outerShdw>
        </a:effectLst>
      </a:spPr>
      <a:bodyPr wrap="none" lIns="0" tIns="0" rIns="0" bIns="0" anchor="ctr"/>
      <a:lstStyle>
        <a:defPPr>
          <a:defRPr dirty="0">
            <a:latin typeface="Noto Sans" panose="020B0502040504020204" pitchFamily="34" charset="0"/>
            <a:ea typeface="Noto Sans CJK KR Regular" panose="020B0500000000000000"/>
          </a:defRPr>
        </a:defPPr>
      </a:lstStyle>
    </a:spDef>
    <a:txDef>
      <a:spPr>
        <a:solidFill>
          <a:schemeClr val="accent1">
            <a:lumMod val="20000"/>
            <a:lumOff val="80000"/>
          </a:schemeClr>
        </a:solidFill>
      </a:spPr>
      <a:bodyPr wrap="square" rtlCol="0">
        <a:spAutoFit/>
      </a:bodyPr>
      <a:lstStyle>
        <a:defPPr algn="l">
          <a:defRPr sz="1200" dirty="0" smtClean="0">
            <a:solidFill>
              <a:srgbClr val="007DC5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11635</TotalTime>
  <Words>2727</Words>
  <Application>Microsoft Office PowerPoint</Application>
  <PresentationFormat>사용자 지정</PresentationFormat>
  <Paragraphs>521</Paragraphs>
  <Slides>47</Slides>
  <Notes>15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47</vt:i4>
      </vt:variant>
    </vt:vector>
  </HeadingPairs>
  <TitlesOfParts>
    <vt:vector size="55" baseType="lpstr">
      <vt:lpstr>HY견고딕</vt:lpstr>
      <vt:lpstr>HY헤드라인M</vt:lpstr>
      <vt:lpstr>KoPub돋움체 Medium</vt:lpstr>
      <vt:lpstr>맑은 고딕</vt:lpstr>
      <vt:lpstr>서울남산체 M</vt:lpstr>
      <vt:lpstr>Arial</vt:lpstr>
      <vt:lpstr>Noto Sans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천호영</dc:creator>
  <cp:lastModifiedBy>1</cp:lastModifiedBy>
  <cp:revision>751</cp:revision>
  <cp:lastPrinted>2020-01-16T05:59:05Z</cp:lastPrinted>
  <dcterms:created xsi:type="dcterms:W3CDTF">2017-10-23T04:05:12Z</dcterms:created>
  <dcterms:modified xsi:type="dcterms:W3CDTF">2024-07-01T01:43:34Z</dcterms:modified>
</cp:coreProperties>
</file>