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489" r:id="rId3"/>
    <p:sldId id="450" r:id="rId4"/>
    <p:sldId id="490" r:id="rId5"/>
    <p:sldId id="491" r:id="rId6"/>
    <p:sldId id="463" r:id="rId7"/>
    <p:sldId id="487" r:id="rId8"/>
    <p:sldId id="467" r:id="rId9"/>
    <p:sldId id="468" r:id="rId10"/>
    <p:sldId id="469" r:id="rId11"/>
    <p:sldId id="481" r:id="rId12"/>
    <p:sldId id="474" r:id="rId13"/>
    <p:sldId id="426" r:id="rId14"/>
    <p:sldId id="428" r:id="rId15"/>
    <p:sldId id="476" r:id="rId16"/>
    <p:sldId id="478" r:id="rId17"/>
    <p:sldId id="479" r:id="rId18"/>
    <p:sldId id="495" r:id="rId19"/>
    <p:sldId id="482" r:id="rId20"/>
    <p:sldId id="483" r:id="rId21"/>
    <p:sldId id="484" r:id="rId22"/>
    <p:sldId id="485" r:id="rId23"/>
    <p:sldId id="492" r:id="rId24"/>
    <p:sldId id="496" r:id="rId25"/>
    <p:sldId id="493" r:id="rId26"/>
    <p:sldId id="407" r:id="rId27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AB728A8-F615-43C5-ADB3-5F05D275AF97}">
          <p14:sldIdLst>
            <p14:sldId id="489"/>
            <p14:sldId id="450"/>
            <p14:sldId id="490"/>
            <p14:sldId id="491"/>
            <p14:sldId id="463"/>
            <p14:sldId id="487"/>
            <p14:sldId id="467"/>
            <p14:sldId id="468"/>
            <p14:sldId id="469"/>
            <p14:sldId id="481"/>
            <p14:sldId id="474"/>
            <p14:sldId id="426"/>
            <p14:sldId id="428"/>
            <p14:sldId id="476"/>
            <p14:sldId id="478"/>
            <p14:sldId id="479"/>
            <p14:sldId id="495"/>
            <p14:sldId id="482"/>
            <p14:sldId id="483"/>
            <p14:sldId id="484"/>
            <p14:sldId id="485"/>
            <p14:sldId id="492"/>
            <p14:sldId id="496"/>
            <p14:sldId id="493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F"/>
    <a:srgbClr val="4767AD"/>
    <a:srgbClr val="FF0000"/>
    <a:srgbClr val="FF9933"/>
    <a:srgbClr val="0000FF"/>
    <a:srgbClr val="558ED5"/>
    <a:srgbClr val="385D8A"/>
    <a:srgbClr val="FFFFFF"/>
    <a:srgbClr val="FF66FF"/>
    <a:srgbClr val="FF6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9" autoAdjust="0"/>
    <p:restoredTop sz="92426" autoAdjust="0"/>
  </p:normalViewPr>
  <p:slideViewPr>
    <p:cSldViewPr>
      <p:cViewPr varScale="1">
        <p:scale>
          <a:sx n="104" d="100"/>
          <a:sy n="104" d="100"/>
        </p:scale>
        <p:origin x="1308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852" y="-9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08B01-A815-4EF9-9AA3-F6EA4F812280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D6D7F-BFF4-4E41-BEF8-FEC80E1C91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805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08A12-2552-4E6A-985C-E6E3E0EAD46A}" type="datetimeFigureOut">
              <a:rPr lang="ko-KR" altLang="en-US" smtClean="0"/>
              <a:t>2021-09-29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DC5EB-6947-4901-B594-4E5F17D5CB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71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표로 삽입하기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34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676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909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253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12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6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튜토리얼</a:t>
            </a:r>
            <a:r>
              <a:rPr lang="ko-KR" altLang="en-US" dirty="0" smtClean="0"/>
              <a:t> 등 </a:t>
            </a:r>
            <a:r>
              <a:rPr lang="ko-KR" altLang="en-US" dirty="0" err="1" smtClean="0"/>
              <a:t>지문촬영</a:t>
            </a:r>
            <a:r>
              <a:rPr lang="ko-KR" altLang="en-US" dirty="0" smtClean="0"/>
              <a:t> 관련 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8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</a:t>
            </a:r>
            <a:r>
              <a:rPr lang="ko-KR" altLang="en-US" dirty="0" err="1" smtClean="0"/>
              <a:t>첨부예정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56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13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524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71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화면 첨부 예정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DC5EB-6947-4901-B594-4E5F17D5CB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622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86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8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89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88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90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0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85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>
            <a:off x="6825208" y="1624444"/>
            <a:ext cx="2810464" cy="4500108"/>
            <a:chOff x="6300192" y="1624444"/>
            <a:chExt cx="2594274" cy="4500108"/>
          </a:xfrm>
        </p:grpSpPr>
        <p:sp>
          <p:nvSpPr>
            <p:cNvPr id="7" name="직사각형 6"/>
            <p:cNvSpPr/>
            <p:nvPr userDrawn="1"/>
          </p:nvSpPr>
          <p:spPr>
            <a:xfrm>
              <a:off x="6400752" y="1769888"/>
              <a:ext cx="2354914" cy="43546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9956" tIns="0" rIns="29956" bIns="0" rtlCol="0" anchor="ctr"/>
            <a:lstStyle/>
            <a:p>
              <a:pPr latinLnBrk="0">
                <a:lnSpc>
                  <a:spcPct val="200000"/>
                </a:lnSpc>
              </a:pPr>
              <a:endParaRPr lang="en-US" altLang="ko-KR" sz="5500" dirty="0">
                <a:solidFill>
                  <a:prstClr val="black">
                    <a:lumMod val="50000"/>
                    <a:lumOff val="50000"/>
                  </a:prstClr>
                </a:solidFill>
                <a:latin typeface="나눔바른고딕 Light" panose="020B0603020101020101" pitchFamily="50" charset="-127"/>
                <a:ea typeface="나눔바른고딕 Light" panose="020B0603020101020101" pitchFamily="50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4852" y="1646024"/>
              <a:ext cx="21652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dirty="0" smtClean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이렇게 활용해보세요</a:t>
              </a:r>
              <a:r>
                <a:rPr lang="en-US" altLang="ko-KR" sz="1100" dirty="0" smtClean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!</a:t>
              </a:r>
              <a:endParaRPr lang="ko-KR" altLang="en-US" sz="1100" dirty="0"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10" name="Picture 4" descr="C:\Users\Pxxxxxxx\Desktop\파랑2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628800"/>
              <a:ext cx="2594274" cy="33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5" descr="C:\Users\Pxxxxxxx\Desktop\아이콘블릿삐지툴팁등등\4icon\icon36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387" y="1653493"/>
              <a:ext cx="156388" cy="235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589147" y="1624444"/>
              <a:ext cx="216521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300" dirty="0" smtClean="0">
                  <a:solidFill>
                    <a:prstClr val="white"/>
                  </a:solidFill>
                  <a:latin typeface="현대해상 고딕 Medium" panose="020B0600000101010101" pitchFamily="50" charset="-127"/>
                  <a:ea typeface="현대해상 고딕 Medium" panose="020B0600000101010101" pitchFamily="50" charset="-127"/>
                </a:rPr>
                <a:t>화면 설명</a:t>
              </a:r>
              <a:endParaRPr lang="ko-KR" altLang="en-US" sz="1300" dirty="0">
                <a:solidFill>
                  <a:prstClr val="white"/>
                </a:solidFill>
                <a:latin typeface="현대해상 고딕 Medium" panose="020B0600000101010101" pitchFamily="50" charset="-127"/>
                <a:ea typeface="현대해상 고딕 Medium" panose="020B0600000101010101" pitchFamily="50" charset="-127"/>
              </a:endParaRPr>
            </a:p>
          </p:txBody>
        </p:sp>
      </p:grpSp>
      <p:sp>
        <p:nvSpPr>
          <p:cNvPr id="17" name="슬라이드 번호 개체 틀 5"/>
          <p:cNvSpPr txBox="1">
            <a:spLocks/>
          </p:cNvSpPr>
          <p:nvPr userDrawn="1"/>
        </p:nvSpPr>
        <p:spPr>
          <a:xfrm>
            <a:off x="2780099" y="6676294"/>
            <a:ext cx="4345805" cy="176446"/>
          </a:xfrm>
          <a:prstGeom prst="rect">
            <a:avLst/>
          </a:prstGeom>
        </p:spPr>
        <p:txBody>
          <a:bodyPr vert="horz" lIns="85712" tIns="42856" rIns="85712" bIns="42856" rtlCol="0" anchor="ctr"/>
          <a:lstStyle>
            <a:defPPr>
              <a:defRPr lang="ko-KR"/>
            </a:defPPr>
            <a:lvl1pPr marL="0" algn="r" defTabSz="1030072" rtl="0" eaLnBrk="1" latinLnBrk="1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036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072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5107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0143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5179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0215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5251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0286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Copyright ⓒ </a:t>
            </a:r>
            <a:r>
              <a:rPr lang="en-US" altLang="ko-KR" sz="700" b="1" dirty="0">
                <a:solidFill>
                  <a:srgbClr val="1F497D">
                    <a:lumMod val="75000"/>
                  </a:srgbClr>
                </a:solidFill>
              </a:rPr>
              <a:t>Hyundai Marine &amp; Fire Insurance</a:t>
            </a:r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sz="700" dirty="0" err="1">
                <a:solidFill>
                  <a:prstClr val="black">
                    <a:tint val="75000"/>
                  </a:prstClr>
                </a:solidFill>
              </a:rPr>
              <a:t>Co.,Ltd</a:t>
            </a:r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. All rights reserved. </a:t>
            </a:r>
            <a:endParaRPr lang="ko-KR" alt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직선 연결선 2"/>
          <p:cNvCxnSpPr/>
          <p:nvPr userDrawn="1"/>
        </p:nvCxnSpPr>
        <p:spPr>
          <a:xfrm>
            <a:off x="146277" y="6676294"/>
            <a:ext cx="9574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슬라이드 번호 개체 틀 5"/>
          <p:cNvSpPr txBox="1">
            <a:spLocks/>
          </p:cNvSpPr>
          <p:nvPr userDrawn="1"/>
        </p:nvSpPr>
        <p:spPr>
          <a:xfrm>
            <a:off x="7320964" y="6681554"/>
            <a:ext cx="2311400" cy="176446"/>
          </a:xfrm>
          <a:prstGeom prst="rect">
            <a:avLst/>
          </a:prstGeom>
        </p:spPr>
        <p:txBody>
          <a:bodyPr lIns="76087" tIns="38044" rIns="76087" bIns="38044"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1747D29-BC53-4A26-AA89-D33899FD6C40}" type="slidenum">
              <a:rPr lang="ko-KR" altLang="en-US" sz="800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ko-KR" alt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그룹 17"/>
          <p:cNvGrpSpPr/>
          <p:nvPr userDrawn="1"/>
        </p:nvGrpSpPr>
        <p:grpSpPr>
          <a:xfrm>
            <a:off x="313029" y="1098182"/>
            <a:ext cx="294167" cy="242586"/>
            <a:chOff x="7611834" y="19293251"/>
            <a:chExt cx="594000" cy="594000"/>
          </a:xfrm>
        </p:grpSpPr>
        <p:sp>
          <p:nvSpPr>
            <p:cNvPr id="20" name="타원 19"/>
            <p:cNvSpPr/>
            <p:nvPr/>
          </p:nvSpPr>
          <p:spPr>
            <a:xfrm>
              <a:off x="7611834" y="19293251"/>
              <a:ext cx="594000" cy="594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 sz="4000">
                <a:solidFill>
                  <a:prstClr val="white"/>
                </a:solidFill>
              </a:endParaRPr>
            </a:p>
          </p:txBody>
        </p:sp>
        <p:pic>
          <p:nvPicPr>
            <p:cNvPr id="21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110" y="19439527"/>
              <a:ext cx="301448" cy="301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397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 개정 이력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3008784" y="6496769"/>
            <a:ext cx="4176464" cy="21602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rgbClr val="4767AD"/>
                </a:solidFill>
              </a:rPr>
              <a:t>Copyright ⓒ </a:t>
            </a:r>
            <a:r>
              <a:rPr lang="en-US" altLang="ko-KR" sz="800" b="1" dirty="0" smtClean="0">
                <a:solidFill>
                  <a:srgbClr val="1F497D">
                    <a:lumMod val="75000"/>
                  </a:srgbClr>
                </a:solidFill>
              </a:rPr>
              <a:t>Hyundai Marine &amp; Fire Insurance</a:t>
            </a:r>
            <a:r>
              <a:rPr lang="en-US" altLang="ko-KR" sz="8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sz="800" dirty="0" err="1" smtClean="0">
                <a:solidFill>
                  <a:srgbClr val="4767AD"/>
                </a:solidFill>
              </a:rPr>
              <a:t>Co.,Ltd</a:t>
            </a:r>
            <a:r>
              <a:rPr lang="en-US" altLang="ko-KR" sz="800" dirty="0" smtClean="0">
                <a:solidFill>
                  <a:srgbClr val="4767AD"/>
                </a:solidFill>
              </a:rPr>
              <a:t>. All rights reserved. </a:t>
            </a:r>
            <a:endParaRPr lang="ko-KR" altLang="en-US" sz="800" dirty="0">
              <a:solidFill>
                <a:srgbClr val="476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4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5"/>
          <p:cNvSpPr txBox="1">
            <a:spLocks/>
          </p:cNvSpPr>
          <p:nvPr userDrawn="1"/>
        </p:nvSpPr>
        <p:spPr>
          <a:xfrm>
            <a:off x="3008784" y="6496769"/>
            <a:ext cx="4176464" cy="21602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rgbClr val="4767AD"/>
                </a:solidFill>
              </a:rPr>
              <a:t>Copyright ⓒ </a:t>
            </a:r>
            <a:r>
              <a:rPr lang="en-US" altLang="ko-KR" sz="800" b="1" dirty="0" smtClean="0">
                <a:solidFill>
                  <a:srgbClr val="1F497D">
                    <a:lumMod val="75000"/>
                  </a:srgbClr>
                </a:solidFill>
              </a:rPr>
              <a:t>Hyundai Marine &amp; Fire Insurance</a:t>
            </a:r>
            <a:r>
              <a:rPr lang="en-US" altLang="ko-KR" sz="8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sz="800" dirty="0" err="1" smtClean="0">
                <a:solidFill>
                  <a:srgbClr val="4767AD"/>
                </a:solidFill>
              </a:rPr>
              <a:t>Co.,Ltd</a:t>
            </a:r>
            <a:r>
              <a:rPr lang="en-US" altLang="ko-KR" sz="800" dirty="0" smtClean="0">
                <a:solidFill>
                  <a:srgbClr val="4767AD"/>
                </a:solidFill>
              </a:rPr>
              <a:t>. All rights reserved. </a:t>
            </a:r>
            <a:endParaRPr lang="ko-KR" altLang="en-US" sz="800" dirty="0">
              <a:solidFill>
                <a:srgbClr val="476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장기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00472" y="849451"/>
            <a:ext cx="6839029" cy="547260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 userDrawn="1"/>
        </p:nvSpPr>
        <p:spPr>
          <a:xfrm>
            <a:off x="7113240" y="849451"/>
            <a:ext cx="2592288" cy="547260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473280" y="83671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ko-KR" altLang="en-US" sz="1400" b="1" dirty="0" smtClean="0">
                <a:solidFill>
                  <a:srgbClr val="4A5473"/>
                </a:solidFill>
              </a:rPr>
              <a:t>화면설명</a:t>
            </a:r>
            <a:endParaRPr lang="ko-KR" altLang="en-US" sz="1400" b="1" dirty="0">
              <a:solidFill>
                <a:srgbClr val="4A5473"/>
              </a:solidFill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7113240" y="1140658"/>
            <a:ext cx="2592288" cy="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 userDrawn="1"/>
        </p:nvSpPr>
        <p:spPr>
          <a:xfrm>
            <a:off x="7113240" y="849451"/>
            <a:ext cx="288031" cy="309207"/>
          </a:xfrm>
          <a:prstGeom prst="rect">
            <a:avLst/>
          </a:prstGeom>
          <a:solidFill>
            <a:srgbClr val="3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순서도: 데이터 13"/>
          <p:cNvSpPr/>
          <p:nvPr userDrawn="1"/>
        </p:nvSpPr>
        <p:spPr>
          <a:xfrm rot="10800000">
            <a:off x="7138639" y="849450"/>
            <a:ext cx="337349" cy="307033"/>
          </a:xfrm>
          <a:prstGeom prst="flowChartInputOutput">
            <a:avLst/>
          </a:prstGeom>
          <a:solidFill>
            <a:srgbClr val="3D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슬라이드 번호 개체 틀 5"/>
          <p:cNvSpPr txBox="1">
            <a:spLocks/>
          </p:cNvSpPr>
          <p:nvPr userDrawn="1"/>
        </p:nvSpPr>
        <p:spPr>
          <a:xfrm>
            <a:off x="7185248" y="6496769"/>
            <a:ext cx="2527723" cy="21602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747D29-BC53-4A26-AA89-D33899FD6C40}" type="slidenum">
              <a:rPr lang="ko-KR" altLang="en-US" sz="1000" b="1" smtClean="0">
                <a:solidFill>
                  <a:srgbClr val="898989"/>
                </a:solidFill>
              </a:rPr>
              <a:pPr algn="r"/>
              <a:t>‹#›</a:t>
            </a:fld>
            <a:endParaRPr lang="ko-KR" altLang="en-US" sz="1000" b="1" dirty="0">
              <a:solidFill>
                <a:srgbClr val="898989"/>
              </a:solidFill>
            </a:endParaRPr>
          </a:p>
        </p:txBody>
      </p:sp>
      <p:sp>
        <p:nvSpPr>
          <p:cNvPr id="16" name="슬라이드 번호 개체 틀 5"/>
          <p:cNvSpPr txBox="1">
            <a:spLocks/>
          </p:cNvSpPr>
          <p:nvPr userDrawn="1"/>
        </p:nvSpPr>
        <p:spPr>
          <a:xfrm>
            <a:off x="3008784" y="6496769"/>
            <a:ext cx="4176464" cy="21602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rgbClr val="4767AD"/>
                </a:solidFill>
              </a:rPr>
              <a:t>Copyright ⓒ </a:t>
            </a:r>
            <a:r>
              <a:rPr lang="en-US" altLang="ko-KR" sz="800" b="1" dirty="0" smtClean="0">
                <a:solidFill>
                  <a:srgbClr val="1F497D">
                    <a:lumMod val="75000"/>
                  </a:srgbClr>
                </a:solidFill>
              </a:rPr>
              <a:t>Hyundai Marine &amp; Fire Insurance</a:t>
            </a:r>
            <a:r>
              <a:rPr lang="en-US" altLang="ko-KR" sz="8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sz="800" dirty="0" err="1" smtClean="0">
                <a:solidFill>
                  <a:srgbClr val="4767AD"/>
                </a:solidFill>
              </a:rPr>
              <a:t>Co.,Ltd</a:t>
            </a:r>
            <a:r>
              <a:rPr lang="en-US" altLang="ko-KR" sz="800" dirty="0" smtClean="0">
                <a:solidFill>
                  <a:srgbClr val="4767AD"/>
                </a:solidFill>
              </a:rPr>
              <a:t>. All rights reserved. </a:t>
            </a:r>
            <a:endParaRPr lang="ko-KR" altLang="en-US" sz="800" dirty="0">
              <a:solidFill>
                <a:srgbClr val="476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6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공통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슬라이드 번호 개체 틀 5"/>
          <p:cNvSpPr txBox="1">
            <a:spLocks/>
          </p:cNvSpPr>
          <p:nvPr userDrawn="1"/>
        </p:nvSpPr>
        <p:spPr>
          <a:xfrm>
            <a:off x="7185248" y="6496769"/>
            <a:ext cx="2527723" cy="21602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1747D29-BC53-4A26-AA89-D33899FD6C40}" type="slidenum">
              <a:rPr lang="ko-KR" altLang="en-US" sz="1000" b="1" smtClean="0">
                <a:solidFill>
                  <a:srgbClr val="898989"/>
                </a:solidFill>
              </a:rPr>
              <a:pPr algn="r"/>
              <a:t>‹#›</a:t>
            </a:fld>
            <a:endParaRPr lang="ko-KR" altLang="en-US" sz="1000" b="1" dirty="0">
              <a:solidFill>
                <a:srgbClr val="898989"/>
              </a:solidFill>
            </a:endParaRPr>
          </a:p>
        </p:txBody>
      </p:sp>
      <p:sp>
        <p:nvSpPr>
          <p:cNvPr id="26" name="슬라이드 번호 개체 틀 5"/>
          <p:cNvSpPr txBox="1">
            <a:spLocks/>
          </p:cNvSpPr>
          <p:nvPr userDrawn="1"/>
        </p:nvSpPr>
        <p:spPr>
          <a:xfrm>
            <a:off x="3008784" y="6496769"/>
            <a:ext cx="4176464" cy="216024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rgbClr val="4767AD"/>
                </a:solidFill>
              </a:rPr>
              <a:t>Copyright ⓒ </a:t>
            </a:r>
            <a:r>
              <a:rPr lang="en-US" altLang="ko-KR" sz="800" b="1" dirty="0" smtClean="0">
                <a:solidFill>
                  <a:srgbClr val="1F497D">
                    <a:lumMod val="75000"/>
                  </a:srgbClr>
                </a:solidFill>
              </a:rPr>
              <a:t>Hyundai Marine &amp; Fire Insurance</a:t>
            </a:r>
            <a:r>
              <a:rPr lang="en-US" altLang="ko-KR" sz="8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sz="800" dirty="0" err="1" smtClean="0">
                <a:solidFill>
                  <a:srgbClr val="4767AD"/>
                </a:solidFill>
              </a:rPr>
              <a:t>Co.,Ltd</a:t>
            </a:r>
            <a:r>
              <a:rPr lang="en-US" altLang="ko-KR" sz="800" dirty="0" smtClean="0">
                <a:solidFill>
                  <a:srgbClr val="4767AD"/>
                </a:solidFill>
              </a:rPr>
              <a:t>. All rights reserved. </a:t>
            </a:r>
            <a:endParaRPr lang="ko-KR" altLang="en-US" sz="800" dirty="0">
              <a:solidFill>
                <a:srgbClr val="476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3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36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2780099" y="6676294"/>
            <a:ext cx="4345805" cy="176446"/>
          </a:xfrm>
          <a:prstGeom prst="rect">
            <a:avLst/>
          </a:prstGeom>
        </p:spPr>
        <p:txBody>
          <a:bodyPr vert="horz" lIns="85712" tIns="42856" rIns="85712" bIns="42856" rtlCol="0" anchor="ctr"/>
          <a:lstStyle>
            <a:defPPr>
              <a:defRPr lang="ko-KR"/>
            </a:defPPr>
            <a:lvl1pPr marL="0" algn="r" defTabSz="1030072" rtl="0" eaLnBrk="1" latinLnBrk="1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036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072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5107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0143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5179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0215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5251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0286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Copyright ⓒ </a:t>
            </a:r>
            <a:r>
              <a:rPr lang="en-US" altLang="ko-KR" sz="700" b="1" dirty="0">
                <a:solidFill>
                  <a:srgbClr val="1F497D">
                    <a:lumMod val="75000"/>
                  </a:srgbClr>
                </a:solidFill>
              </a:rPr>
              <a:t>Hyundai Marine &amp; Fire Insurance</a:t>
            </a:r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sz="700" dirty="0" err="1">
                <a:solidFill>
                  <a:prstClr val="black">
                    <a:tint val="75000"/>
                  </a:prstClr>
                </a:solidFill>
              </a:rPr>
              <a:t>Co.,Ltd</a:t>
            </a:r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. All rights reserved. </a:t>
            </a:r>
            <a:endParaRPr lang="ko-KR" alt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46277" y="6676294"/>
            <a:ext cx="9574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7320964" y="6681554"/>
            <a:ext cx="2311400" cy="176446"/>
          </a:xfrm>
          <a:prstGeom prst="rect">
            <a:avLst/>
          </a:prstGeom>
        </p:spPr>
        <p:txBody>
          <a:bodyPr lIns="76087" tIns="38044" rIns="76087" bIns="38044"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1747D29-BC53-4A26-AA89-D33899FD6C40}" type="slidenum">
              <a:rPr lang="ko-KR" altLang="en-US" sz="800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ko-KR" alt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3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 txBox="1">
            <a:spLocks/>
          </p:cNvSpPr>
          <p:nvPr userDrawn="1"/>
        </p:nvSpPr>
        <p:spPr>
          <a:xfrm>
            <a:off x="2780099" y="6676294"/>
            <a:ext cx="4345805" cy="176446"/>
          </a:xfrm>
          <a:prstGeom prst="rect">
            <a:avLst/>
          </a:prstGeom>
        </p:spPr>
        <p:txBody>
          <a:bodyPr vert="horz" lIns="85712" tIns="42856" rIns="85712" bIns="42856" rtlCol="0" anchor="ctr"/>
          <a:lstStyle>
            <a:defPPr>
              <a:defRPr lang="ko-KR"/>
            </a:defPPr>
            <a:lvl1pPr marL="0" algn="r" defTabSz="1030072" rtl="0" eaLnBrk="1" latinLnBrk="1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5036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072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5107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0143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5179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0215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5251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0286" algn="l" defTabSz="1030072" rtl="0" eaLnBrk="1" latinLnBrk="1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Copyright ⓒ </a:t>
            </a:r>
            <a:r>
              <a:rPr lang="en-US" altLang="ko-KR" sz="700" b="1" dirty="0">
                <a:solidFill>
                  <a:srgbClr val="1F497D">
                    <a:lumMod val="75000"/>
                  </a:srgbClr>
                </a:solidFill>
              </a:rPr>
              <a:t>Hyundai Marine &amp; Fire Insurance</a:t>
            </a:r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ko-KR" sz="700" dirty="0" err="1">
                <a:solidFill>
                  <a:prstClr val="black">
                    <a:tint val="75000"/>
                  </a:prstClr>
                </a:solidFill>
              </a:rPr>
              <a:t>Co.,Ltd</a:t>
            </a:r>
            <a:r>
              <a:rPr lang="en-US" altLang="ko-KR" sz="700" dirty="0">
                <a:solidFill>
                  <a:prstClr val="black">
                    <a:tint val="75000"/>
                  </a:prstClr>
                </a:solidFill>
              </a:rPr>
              <a:t>. All rights reserved. </a:t>
            </a:r>
            <a:endParaRPr lang="ko-KR" altLang="en-US" sz="700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46277" y="6676294"/>
            <a:ext cx="9574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5"/>
          <p:cNvSpPr txBox="1">
            <a:spLocks/>
          </p:cNvSpPr>
          <p:nvPr userDrawn="1"/>
        </p:nvSpPr>
        <p:spPr>
          <a:xfrm>
            <a:off x="7320964" y="6681554"/>
            <a:ext cx="2311400" cy="176446"/>
          </a:xfrm>
          <a:prstGeom prst="rect">
            <a:avLst/>
          </a:prstGeom>
        </p:spPr>
        <p:txBody>
          <a:bodyPr lIns="76087" tIns="38044" rIns="76087" bIns="38044"/>
          <a:lstStyle>
            <a:defPPr>
              <a:defRPr lang="ko-KR"/>
            </a:defPPr>
            <a:lvl1pPr marL="0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793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58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137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16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896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2748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6545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0336" algn="l" defTabSz="1027585" rtl="0" eaLnBrk="1" latinLnBrk="1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1747D29-BC53-4A26-AA89-D33899FD6C40}" type="slidenum">
              <a:rPr lang="ko-KR" altLang="en-US" sz="800" smtClean="0">
                <a:solidFill>
                  <a:prstClr val="black">
                    <a:tint val="75000"/>
                  </a:prstClr>
                </a:solidFill>
              </a:rPr>
              <a:pPr algn="ctr"/>
              <a:t>‹#›</a:t>
            </a:fld>
            <a:endParaRPr lang="ko-KR" altLang="en-US" sz="8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4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0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04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61" r:id="rId3"/>
    <p:sldLayoutId id="2147483650" r:id="rId4"/>
    <p:sldLayoutId id="2147483654" r:id="rId5"/>
    <p:sldLayoutId id="2147483662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8468-BF3E-456A-A9CC-25AAB19958F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2021-09-29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F2AE-B7EE-4C5A-8A6A-494124D55E6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emf"/><Relationship Id="rId3" Type="http://schemas.openxmlformats.org/officeDocument/2006/relationships/image" Target="../media/image7.pn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&#54788;&#45824;&#54644;&#49345;%20&#46356;&#51088;&#51064;&#49884;&#50672;%20&#52572;&#51333;/index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&#54788;&#45824;&#54644;&#49345;%20&#46356;&#51088;&#51064;&#49884;&#50672;%20&#52572;&#51333;/index.html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54788;&#45824;&#54644;&#49345;%20&#46356;&#51088;&#51064;&#49884;&#50672;%20&#52572;&#51333;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54788;&#45824;&#54644;&#49345;%20&#46356;&#51088;&#51064;&#49884;&#50672;%20&#52572;&#51333;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54788;&#45824;&#54644;&#49345;%20&#46356;&#51088;&#51064;&#49884;&#50672;%20&#52572;&#51333;/index.html" TargetMode="External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3.wdp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hyperlink" Target="&#54788;&#45824;&#54644;&#49345;%20&#46356;&#51088;&#51064;&#49884;&#50672;%20&#52572;&#51333;/index.html" TargetMode="External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hyperlink" Target="&#54788;&#45824;&#54644;&#49345;%20&#46356;&#51088;&#51064;&#49884;&#50672;%20&#52572;&#51333;/index.html" TargetMode="External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54788;&#45824;&#54644;&#49345;%20&#46356;&#51088;&#51064;&#49884;&#50672;%20&#52572;&#51333;/index.html" TargetMode="Externa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54788;&#45824;&#54644;&#49345;%20&#46356;&#51088;&#51064;&#49884;&#50672;%20&#52572;&#51333;/index.html" TargetMode="External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54788;&#45824;&#54644;&#49345;%20&#46356;&#51088;&#51064;&#49884;&#50672;%20&#52572;&#51333;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54788;&#45824;&#54644;&#49345;%20&#46356;&#51088;&#51064;&#49884;&#50672;%20&#52572;&#51333;/index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54788;&#45824;&#54644;&#49345;%20&#46356;&#51088;&#51064;&#49884;&#50672;%20&#52572;&#51333;/index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325" y="4437112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rgbClr val="555555"/>
                </a:solidFill>
                <a:latin typeface="현대해상 마음체 Light" panose="020B0600000101010101" pitchFamily="50" charset="-127"/>
                <a:ea typeface="현대해상 마음체 Light" panose="020B0600000101010101" pitchFamily="50" charset="-127"/>
              </a:rPr>
              <a:t>2021. 10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216696" y="2060848"/>
            <a:ext cx="5472612" cy="1407531"/>
            <a:chOff x="2072676" y="3625483"/>
            <a:chExt cx="5112572" cy="1407531"/>
          </a:xfrm>
        </p:grpSpPr>
        <p:sp>
          <p:nvSpPr>
            <p:cNvPr id="4" name="TextBox 3"/>
            <p:cNvSpPr txBox="1"/>
            <p:nvPr/>
          </p:nvSpPr>
          <p:spPr>
            <a:xfrm>
              <a:off x="2255926" y="3625483"/>
              <a:ext cx="492932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500" b="1" spc="-130" dirty="0" smtClean="0">
                  <a:solidFill>
                    <a:srgbClr val="555555"/>
                  </a:solidFill>
                  <a:latin typeface="현대해상 고딕OTF Extra-bold" panose="020B0600000101010101" pitchFamily="34" charset="-127"/>
                  <a:ea typeface="현대해상 고딕OTF Extra-bold" panose="020B0600000101010101" pitchFamily="34" charset="-127"/>
                </a:rPr>
                <a:t>장기보험 </a:t>
              </a:r>
              <a:r>
                <a:rPr lang="ko-KR" altLang="en-US" sz="3500" b="1" spc="-13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현대해상 고딕OTF Extra-bold" panose="020B0600000101010101" pitchFamily="34" charset="-127"/>
                  <a:ea typeface="현대해상 고딕OTF Extra-bold" panose="020B0600000101010101" pitchFamily="34" charset="-127"/>
                </a:rPr>
                <a:t>지문인증</a:t>
              </a:r>
              <a:r>
                <a:rPr lang="ko-KR" altLang="en-US" sz="3500" b="1" spc="-13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현대해상 고딕OTF Extra-bold" panose="020B0600000101010101" pitchFamily="34" charset="-127"/>
                  <a:ea typeface="현대해상 고딕OTF Extra-bold" panose="020B0600000101010101" pitchFamily="34" charset="-127"/>
                </a:rPr>
                <a:t> </a:t>
              </a:r>
              <a:r>
                <a:rPr lang="ko-KR" altLang="en-US" sz="3500" b="1" spc="-13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현대해상 고딕OTF Extra-bold" panose="020B0600000101010101" pitchFamily="34" charset="-127"/>
                  <a:ea typeface="현대해상 고딕OTF Extra-bold" panose="020B0600000101010101" pitchFamily="34" charset="-127"/>
                </a:rPr>
                <a:t>전자청약</a:t>
              </a:r>
              <a:endParaRPr lang="ko-KR" altLang="en-US" sz="3500" b="1" spc="-13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>
            <a:xfrm rot="5400000">
              <a:off x="1437545" y="4352164"/>
              <a:ext cx="1315981" cy="45719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0841" y="4329770"/>
              <a:ext cx="403144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3500" b="1" spc="-130" dirty="0" smtClean="0">
                  <a:solidFill>
                    <a:srgbClr val="555555"/>
                  </a:solidFill>
                  <a:latin typeface="현대해상 고딕OTF Extra-bold" panose="020B0600000101010101" pitchFamily="34" charset="-127"/>
                  <a:ea typeface="현대해상 고딕OTF Extra-bold" panose="020B0600000101010101" pitchFamily="34" charset="-127"/>
                </a:rPr>
                <a:t>사용자 매뉴얼</a:t>
              </a:r>
              <a:endParaRPr lang="ko-KR" altLang="en-US" sz="3500" b="1" spc="-130" dirty="0" smtClean="0">
                <a:solidFill>
                  <a:srgbClr val="FF6E0E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2223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62488" y="915172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67302" y="836711"/>
            <a:ext cx="394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Step 4. </a:t>
            </a:r>
            <a:r>
              <a:rPr lang="ko-KR" altLang="en-US" sz="2400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전자서명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560" y="116632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4.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프로세스</a:t>
            </a:r>
          </a:p>
        </p:txBody>
      </p:sp>
      <p:sp>
        <p:nvSpPr>
          <p:cNvPr id="12" name="자유형 11"/>
          <p:cNvSpPr/>
          <p:nvPr/>
        </p:nvSpPr>
        <p:spPr bwMode="auto">
          <a:xfrm rot="18397160">
            <a:off x="5970637" y="400110"/>
            <a:ext cx="535122" cy="670494"/>
          </a:xfrm>
          <a:custGeom>
            <a:avLst/>
            <a:gdLst>
              <a:gd name="connsiteX0" fmla="*/ 4741299 w 6390444"/>
              <a:gd name="connsiteY0" fmla="*/ 4458645 h 4460538"/>
              <a:gd name="connsiteX1" fmla="*/ 439756 w 6390444"/>
              <a:gd name="connsiteY1" fmla="*/ 41192 h 4460538"/>
              <a:gd name="connsiteX2" fmla="*/ 6389795 w 6390444"/>
              <a:gd name="connsiteY2" fmla="*/ 2269237 h 4460538"/>
              <a:gd name="connsiteX3" fmla="*/ 14753 w 6390444"/>
              <a:gd name="connsiteY3" fmla="*/ 2591209 h 4460538"/>
              <a:gd name="connsiteX4" fmla="*/ 4638268 w 6390444"/>
              <a:gd name="connsiteY4" fmla="*/ 620741 h 4460538"/>
              <a:gd name="connsiteX5" fmla="*/ 4741299 w 6390444"/>
              <a:gd name="connsiteY5" fmla="*/ 4458645 h 446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0444" h="4460538">
                <a:moveTo>
                  <a:pt x="4741299" y="4458645"/>
                </a:moveTo>
                <a:cubicBezTo>
                  <a:pt x="4041547" y="4362054"/>
                  <a:pt x="165007" y="406093"/>
                  <a:pt x="439756" y="41192"/>
                </a:cubicBezTo>
                <a:cubicBezTo>
                  <a:pt x="714505" y="-323709"/>
                  <a:pt x="6460629" y="1844234"/>
                  <a:pt x="6389795" y="2269237"/>
                </a:cubicBezTo>
                <a:cubicBezTo>
                  <a:pt x="6318961" y="2694240"/>
                  <a:pt x="306674" y="2865958"/>
                  <a:pt x="14753" y="2591209"/>
                </a:cubicBezTo>
                <a:cubicBezTo>
                  <a:pt x="-277168" y="2316460"/>
                  <a:pt x="3850510" y="315941"/>
                  <a:pt x="4638268" y="620741"/>
                </a:cubicBezTo>
                <a:cubicBezTo>
                  <a:pt x="5426026" y="925541"/>
                  <a:pt x="5441051" y="4555236"/>
                  <a:pt x="4741299" y="4458645"/>
                </a:cubicBezTo>
                <a:close/>
              </a:path>
            </a:pathLst>
          </a:custGeom>
          <a:noFill/>
          <a:ln w="41275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kumimoji="0" lang="ko-KR" altLang="en-US">
              <a:latin typeface="현대해상 마음체 Regular" panose="020B0600000101010101" pitchFamily="50" charset="-127"/>
              <a:ea typeface="현대해상 마음체 Regular" panose="020B0600000101010101" pitchFamily="50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1F794A63-D012-4CEC-8E85-3FDB1D37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6544"/>
              </p:ext>
            </p:extLst>
          </p:nvPr>
        </p:nvGraphicFramePr>
        <p:xfrm>
          <a:off x="416496" y="1399796"/>
          <a:ext cx="9007682" cy="4871300"/>
        </p:xfrm>
        <a:graphic>
          <a:graphicData uri="http://schemas.openxmlformats.org/drawingml/2006/table">
            <a:tbl>
              <a:tblPr/>
              <a:tblGrid>
                <a:gridCol w="2238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2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892">
                  <a:extLst>
                    <a:ext uri="{9D8B030D-6E8A-4147-A177-3AD203B41FA5}">
                      <a16:colId xmlns:a16="http://schemas.microsoft.com/office/drawing/2014/main" val="558221232"/>
                    </a:ext>
                  </a:extLst>
                </a:gridCol>
                <a:gridCol w="2227892">
                  <a:extLst>
                    <a:ext uri="{9D8B030D-6E8A-4147-A177-3AD203B41FA5}">
                      <a16:colId xmlns:a16="http://schemas.microsoft.com/office/drawing/2014/main" val="1877340207"/>
                    </a:ext>
                  </a:extLst>
                </a:gridCol>
              </a:tblGrid>
              <a:tr h="586097"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dirty="0" err="1" smtClean="0">
                          <a:solidFill>
                            <a:schemeClr val="bg1"/>
                          </a:solidFill>
                          <a:latin typeface="현대해상 고딕OTF Medium" panose="020B0600000101010101" pitchFamily="34" charset="-127"/>
                          <a:ea typeface="현대해상 고딕OTF Medium" panose="020B0600000101010101" pitchFamily="34" charset="-127"/>
                        </a:rPr>
                        <a:t>Step</a:t>
                      </a:r>
                      <a:r>
                        <a:rPr kumimoji="1" lang="ko-KR" altLang="en-US" sz="1200" b="1" dirty="0" smtClean="0">
                          <a:solidFill>
                            <a:schemeClr val="bg1"/>
                          </a:solidFill>
                          <a:latin typeface="현대해상 고딕OTF Medium" panose="020B0600000101010101" pitchFamily="34" charset="-127"/>
                          <a:ea typeface="현대해상 고딕OTF Medium" panose="020B0600000101010101" pitchFamily="34" charset="-127"/>
                        </a:rPr>
                        <a:t> </a:t>
                      </a:r>
                      <a:r>
                        <a:rPr kumimoji="1" lang="en-US" altLang="ko-KR" sz="1200" b="1" dirty="0" smtClean="0">
                          <a:solidFill>
                            <a:schemeClr val="bg1"/>
                          </a:solidFill>
                          <a:latin typeface="현대해상 고딕OTF Medium" panose="020B0600000101010101" pitchFamily="34" charset="-127"/>
                          <a:ea typeface="현대해상 고딕OTF Medium" panose="020B0600000101010101" pitchFamily="34" charset="-127"/>
                        </a:rPr>
                        <a:t>4-</a:t>
                      </a:r>
                      <a:r>
                        <a:rPr kumimoji="1" lang="ko-KR" altLang="en-US" sz="1200" b="1" dirty="0" smtClean="0">
                          <a:solidFill>
                            <a:schemeClr val="bg1"/>
                          </a:solidFill>
                          <a:latin typeface="현대해상 고딕OTF Medium" panose="020B0600000101010101" pitchFamily="34" charset="-127"/>
                          <a:ea typeface="현대해상 고딕OTF Medium" panose="020B0600000101010101" pitchFamily="34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현대해상 고딕OTF Medium" panose="020B0600000101010101" pitchFamily="34" charset="-127"/>
                          <a:ea typeface="현대해상 고딕OTF Medium" panose="020B0600000101010101" pitchFamily="34" charset="-127"/>
                          <a:cs typeface="+mn-cs"/>
                        </a:rPr>
                        <a:t>촬영 가이드 화면 및 촬영하기</a:t>
                      </a:r>
                      <a:endParaRPr kumimoji="1" lang="en-US" altLang="ko-KR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현대해상 고딕OTF Medium" panose="020B0600000101010101" pitchFamily="34" charset="-127"/>
                        <a:ea typeface="현대해상 고딕OTF Medium" panose="020B0600000101010101" pitchFamily="34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dirty="0" err="1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Step</a:t>
                      </a:r>
                      <a:r>
                        <a:rPr kumimoji="1" lang="ko-KR" altLang="en-US" sz="1200" b="1" dirty="0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 </a:t>
                      </a:r>
                      <a:r>
                        <a:rPr kumimoji="1" lang="en-US" altLang="ko-KR" sz="1200" b="1" dirty="0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4-2</a:t>
                      </a:r>
                      <a:endParaRPr kumimoji="1" lang="ko-KR" altLang="en-US" sz="1200" b="1" dirty="0" smtClean="0">
                        <a:solidFill>
                          <a:schemeClr val="bg1"/>
                        </a:solidFill>
                        <a:latin typeface="현대해상 고딕 Extra-bold" panose="020B0600000101010101" pitchFamily="50" charset="-127"/>
                        <a:ea typeface="현대해상 고딕 Extra-bold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  <a:cs typeface="+mn-cs"/>
                        </a:rPr>
                        <a:t>지문 등록 화면</a:t>
                      </a:r>
                      <a:endParaRPr kumimoji="1" lang="ko-KR" alt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현대해상 고딕 Extra-bold" panose="020B0600000101010101" pitchFamily="50" charset="-127"/>
                        <a:ea typeface="현대해상 고딕 Extra-bold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dirty="0" err="1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Step</a:t>
                      </a:r>
                      <a:r>
                        <a:rPr kumimoji="1" lang="ko-KR" altLang="en-US" sz="1200" b="1" dirty="0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 </a:t>
                      </a:r>
                      <a:r>
                        <a:rPr kumimoji="1" lang="en-US" altLang="ko-KR" sz="1200" b="1" dirty="0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4-3</a:t>
                      </a:r>
                      <a:endParaRPr kumimoji="1" lang="ko-KR" altLang="en-US" sz="1200" b="1" dirty="0" smtClean="0">
                        <a:solidFill>
                          <a:schemeClr val="bg1"/>
                        </a:solidFill>
                        <a:latin typeface="현대해상 고딕 Extra-bold" panose="020B0600000101010101" pitchFamily="50" charset="-127"/>
                        <a:ea typeface="현대해상 고딕 Extra-bold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  <a:cs typeface="+mn-cs"/>
                        </a:rPr>
                        <a:t>손가락 </a:t>
                      </a:r>
                      <a:r>
                        <a:rPr kumimoji="1" lang="ko-KR" altLang="en-US" sz="12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  <a:cs typeface="+mn-cs"/>
                        </a:rPr>
                        <a:t>변경시</a:t>
                      </a:r>
                      <a:r>
                        <a:rPr kumimoji="1" lang="ko-KR" alt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  <a:cs typeface="+mn-cs"/>
                        </a:rPr>
                        <a:t>  촬영</a:t>
                      </a:r>
                      <a:endParaRPr kumimoji="1" lang="ko-KR" alt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현대해상 고딕 Extra-bold" panose="020B0600000101010101" pitchFamily="50" charset="-127"/>
                        <a:ea typeface="현대해상 고딕 Extra-bold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dirty="0" err="1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Step</a:t>
                      </a:r>
                      <a:r>
                        <a:rPr kumimoji="1" lang="ko-KR" altLang="en-US" sz="1200" b="1" dirty="0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 </a:t>
                      </a:r>
                      <a:r>
                        <a:rPr kumimoji="1" lang="en-US" altLang="ko-KR" sz="1200" b="1" dirty="0" smtClean="0">
                          <a:solidFill>
                            <a:schemeClr val="bg1"/>
                          </a:solidFill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</a:rPr>
                        <a:t>4-4</a:t>
                      </a:r>
                      <a:endParaRPr kumimoji="1" lang="ko-KR" altLang="en-US" sz="1200" b="1" dirty="0" smtClean="0">
                        <a:solidFill>
                          <a:schemeClr val="bg1"/>
                        </a:solidFill>
                        <a:latin typeface="현대해상 고딕 Extra-bold" panose="020B0600000101010101" pitchFamily="50" charset="-127"/>
                        <a:ea typeface="현대해상 고딕 Extra-bold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  <a:cs typeface="+mn-cs"/>
                        </a:rPr>
                        <a:t>촬영 </a:t>
                      </a:r>
                      <a:r>
                        <a:rPr kumimoji="1" lang="ko-KR" altLang="en-US" sz="1200" b="1" i="0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  <a:cs typeface="+mn-cs"/>
                        </a:rPr>
                        <a:t>완료시</a:t>
                      </a:r>
                      <a:r>
                        <a:rPr kumimoji="1" lang="ko-KR" altLang="en-US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현대해상 고딕 Extra-bold" panose="020B0600000101010101" pitchFamily="50" charset="-127"/>
                          <a:ea typeface="현대해상 고딕 Extra-bold" panose="020B0600000101010101" pitchFamily="50" charset="-127"/>
                          <a:cs typeface="+mn-cs"/>
                        </a:rPr>
                        <a:t> 안내</a:t>
                      </a:r>
                      <a:endParaRPr kumimoji="1" lang="ko-KR" alt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현대해상 고딕 Extra-bold" panose="020B0600000101010101" pitchFamily="50" charset="-127"/>
                        <a:ea typeface="현대해상 고딕 Extra-bold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indent="0" defTabSz="914400" fontAlgn="base" latinLnBrk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endParaRPr kumimoji="1"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 latinLnBrk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endParaRPr kumimoji="1"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Dn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 latinLnBrk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endParaRPr kumimoji="1"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623"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05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촬영 가이드 단계별 안내 및 </a:t>
                      </a:r>
                      <a:r>
                        <a:rPr kumimoji="1" lang="en-US" altLang="ko-KR" sz="105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5</a:t>
                      </a:r>
                      <a:r>
                        <a:rPr kumimoji="1" lang="ko-KR" altLang="en-US" sz="105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초 후에 촬영하기 버튼 </a:t>
                      </a:r>
                      <a:r>
                        <a:rPr kumimoji="1" lang="ko-KR" altLang="en-US" sz="105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노출시</a:t>
                      </a:r>
                      <a:r>
                        <a:rPr kumimoji="1" lang="ko-KR" altLang="en-US" sz="105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클릭</a:t>
                      </a:r>
                      <a:endParaRPr kumimoji="1" lang="en-US" altLang="ko-KR" sz="105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05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촬영대상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내용 확인 후</a:t>
                      </a:r>
                      <a:r>
                        <a:rPr kumimoji="1" lang="en-US" altLang="ko-KR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손가락 가이드라인에 맞춰 </a:t>
                      </a:r>
                      <a:r>
                        <a:rPr kumimoji="1" lang="en-US" altLang="ko-KR" sz="1050" b="1" kern="1200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3</a:t>
                      </a:r>
                      <a:r>
                        <a:rPr kumimoji="1" lang="ko-KR" altLang="en-US" sz="1050" b="1" kern="1200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번 </a:t>
                      </a:r>
                      <a:r>
                        <a:rPr kumimoji="1" lang="ko-KR" altLang="en-US" sz="1050" b="1" kern="1200" dirty="0" err="1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자동촬영</a:t>
                      </a:r>
                      <a:r>
                        <a:rPr kumimoji="1" lang="ko-KR" altLang="en-US" sz="1050" b="1" kern="1200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합니다</a:t>
                      </a:r>
                      <a:r>
                        <a:rPr kumimoji="1" lang="en-US" altLang="ko-KR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.</a:t>
                      </a:r>
                    </a:p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품질을 위해 </a:t>
                      </a:r>
                      <a:r>
                        <a:rPr kumimoji="1" lang="ko-KR" altLang="en-US" sz="105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등록용으로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2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번 촬영</a:t>
                      </a:r>
                      <a:r>
                        <a:rPr kumimoji="1" lang="en-US" altLang="ko-KR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, </a:t>
                      </a:r>
                      <a:r>
                        <a:rPr kumimoji="1" lang="ko-KR" altLang="en-US" sz="105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서명용으로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1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번 촬영 됩니다</a:t>
                      </a:r>
                      <a:r>
                        <a:rPr kumimoji="1" lang="en-US" altLang="ko-KR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오른손 검지가 기본</a:t>
                      </a:r>
                      <a:r>
                        <a:rPr kumimoji="1" lang="ko-KR" altLang="en-US" sz="105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선택 되어 있고</a:t>
                      </a:r>
                      <a:r>
                        <a:rPr kumimoji="1" lang="en-US" altLang="ko-KR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,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손가락</a:t>
                      </a:r>
                      <a:r>
                        <a:rPr kumimoji="1" lang="ko-KR" altLang="en-US" sz="105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5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변경시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아이콘을  클릭하여 변경 할  손가락을 선택</a:t>
                      </a:r>
                      <a:endParaRPr kumimoji="1" lang="en-US" altLang="ko-KR" sz="105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이후 촬영하기 버튼을 클릭</a:t>
                      </a:r>
                      <a:endParaRPr kumimoji="1" lang="en-US" altLang="ko-KR" sz="105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전자서명 정상 </a:t>
                      </a:r>
                      <a:r>
                        <a:rPr kumimoji="1" lang="ko-KR" altLang="en-US" sz="105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촬영시</a:t>
                      </a:r>
                      <a:r>
                        <a:rPr kumimoji="1" lang="ko-KR" altLang="en-US" sz="105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완료 안내 메시지 노출 </a:t>
                      </a:r>
                      <a:endParaRPr kumimoji="1" lang="en-US" altLang="ko-KR" sz="105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39E89C38-B53F-A046-B20C-C1511777D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1589381" y="3964533"/>
            <a:ext cx="708663" cy="14264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B18B50-3695-7A42-B71C-33F36E9061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>
          <a:xfrm>
            <a:off x="1597705" y="2306679"/>
            <a:ext cx="706210" cy="14264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2D5513FA-3BA0-6243-A05B-7E0C7D3BD9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5"/>
          <a:stretch/>
        </p:blipFill>
        <p:spPr>
          <a:xfrm>
            <a:off x="656460" y="2306679"/>
            <a:ext cx="706211" cy="14264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19" name="직선 화살표 연결선 18"/>
          <p:cNvCxnSpPr/>
          <p:nvPr/>
        </p:nvCxnSpPr>
        <p:spPr>
          <a:xfrm>
            <a:off x="1420749" y="2950967"/>
            <a:ext cx="1582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1949386" y="3775797"/>
            <a:ext cx="355" cy="1527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1470980" y="4898755"/>
            <a:ext cx="827064" cy="3855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672815" y="5198219"/>
            <a:ext cx="924890" cy="1927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자유형 23"/>
          <p:cNvSpPr/>
          <p:nvPr/>
        </p:nvSpPr>
        <p:spPr>
          <a:xfrm>
            <a:off x="682561" y="4902128"/>
            <a:ext cx="1609725" cy="483394"/>
          </a:xfrm>
          <a:custGeom>
            <a:avLst/>
            <a:gdLst>
              <a:gd name="connsiteX0" fmla="*/ 785813 w 1604963"/>
              <a:gd name="connsiteY0" fmla="*/ 0 h 485775"/>
              <a:gd name="connsiteX1" fmla="*/ 1604963 w 1604963"/>
              <a:gd name="connsiteY1" fmla="*/ 376238 h 485775"/>
              <a:gd name="connsiteX2" fmla="*/ 895350 w 1604963"/>
              <a:gd name="connsiteY2" fmla="*/ 371475 h 485775"/>
              <a:gd name="connsiteX3" fmla="*/ 904875 w 1604963"/>
              <a:gd name="connsiteY3" fmla="*/ 485775 h 485775"/>
              <a:gd name="connsiteX4" fmla="*/ 0 w 1604963"/>
              <a:gd name="connsiteY4" fmla="*/ 295275 h 485775"/>
              <a:gd name="connsiteX5" fmla="*/ 800100 w 1604963"/>
              <a:gd name="connsiteY5" fmla="*/ 295275 h 485775"/>
              <a:gd name="connsiteX6" fmla="*/ 785813 w 1604963"/>
              <a:gd name="connsiteY6" fmla="*/ 0 h 485775"/>
              <a:gd name="connsiteX0" fmla="*/ 790575 w 1609725"/>
              <a:gd name="connsiteY0" fmla="*/ 0 h 485775"/>
              <a:gd name="connsiteX1" fmla="*/ 1609725 w 1609725"/>
              <a:gd name="connsiteY1" fmla="*/ 376238 h 485775"/>
              <a:gd name="connsiteX2" fmla="*/ 900112 w 1609725"/>
              <a:gd name="connsiteY2" fmla="*/ 371475 h 485775"/>
              <a:gd name="connsiteX3" fmla="*/ 909637 w 1609725"/>
              <a:gd name="connsiteY3" fmla="*/ 485775 h 485775"/>
              <a:gd name="connsiteX4" fmla="*/ 0 w 1609725"/>
              <a:gd name="connsiteY4" fmla="*/ 288131 h 485775"/>
              <a:gd name="connsiteX5" fmla="*/ 804862 w 1609725"/>
              <a:gd name="connsiteY5" fmla="*/ 295275 h 485775"/>
              <a:gd name="connsiteX6" fmla="*/ 790575 w 1609725"/>
              <a:gd name="connsiteY6" fmla="*/ 0 h 485775"/>
              <a:gd name="connsiteX0" fmla="*/ 790575 w 1609725"/>
              <a:gd name="connsiteY0" fmla="*/ 0 h 485775"/>
              <a:gd name="connsiteX1" fmla="*/ 1609725 w 1609725"/>
              <a:gd name="connsiteY1" fmla="*/ 376238 h 485775"/>
              <a:gd name="connsiteX2" fmla="*/ 900112 w 1609725"/>
              <a:gd name="connsiteY2" fmla="*/ 371475 h 485775"/>
              <a:gd name="connsiteX3" fmla="*/ 909637 w 1609725"/>
              <a:gd name="connsiteY3" fmla="*/ 485775 h 485775"/>
              <a:gd name="connsiteX4" fmla="*/ 0 w 1609725"/>
              <a:gd name="connsiteY4" fmla="*/ 288131 h 485775"/>
              <a:gd name="connsiteX5" fmla="*/ 788193 w 1609725"/>
              <a:gd name="connsiteY5" fmla="*/ 290512 h 485775"/>
              <a:gd name="connsiteX6" fmla="*/ 790575 w 1609725"/>
              <a:gd name="connsiteY6" fmla="*/ 0 h 485775"/>
              <a:gd name="connsiteX0" fmla="*/ 790575 w 1609725"/>
              <a:gd name="connsiteY0" fmla="*/ 0 h 485775"/>
              <a:gd name="connsiteX1" fmla="*/ 1609725 w 1609725"/>
              <a:gd name="connsiteY1" fmla="*/ 376238 h 485775"/>
              <a:gd name="connsiteX2" fmla="*/ 907256 w 1609725"/>
              <a:gd name="connsiteY2" fmla="*/ 371475 h 485775"/>
              <a:gd name="connsiteX3" fmla="*/ 909637 w 1609725"/>
              <a:gd name="connsiteY3" fmla="*/ 485775 h 485775"/>
              <a:gd name="connsiteX4" fmla="*/ 0 w 1609725"/>
              <a:gd name="connsiteY4" fmla="*/ 288131 h 485775"/>
              <a:gd name="connsiteX5" fmla="*/ 788193 w 1609725"/>
              <a:gd name="connsiteY5" fmla="*/ 290512 h 485775"/>
              <a:gd name="connsiteX6" fmla="*/ 790575 w 1609725"/>
              <a:gd name="connsiteY6" fmla="*/ 0 h 485775"/>
              <a:gd name="connsiteX0" fmla="*/ 790575 w 1609725"/>
              <a:gd name="connsiteY0" fmla="*/ 0 h 488156"/>
              <a:gd name="connsiteX1" fmla="*/ 1609725 w 1609725"/>
              <a:gd name="connsiteY1" fmla="*/ 376238 h 488156"/>
              <a:gd name="connsiteX2" fmla="*/ 907256 w 1609725"/>
              <a:gd name="connsiteY2" fmla="*/ 371475 h 488156"/>
              <a:gd name="connsiteX3" fmla="*/ 912018 w 1609725"/>
              <a:gd name="connsiteY3" fmla="*/ 488156 h 488156"/>
              <a:gd name="connsiteX4" fmla="*/ 0 w 1609725"/>
              <a:gd name="connsiteY4" fmla="*/ 288131 h 488156"/>
              <a:gd name="connsiteX5" fmla="*/ 788193 w 1609725"/>
              <a:gd name="connsiteY5" fmla="*/ 290512 h 488156"/>
              <a:gd name="connsiteX6" fmla="*/ 790575 w 1609725"/>
              <a:gd name="connsiteY6" fmla="*/ 0 h 488156"/>
              <a:gd name="connsiteX0" fmla="*/ 790575 w 1609725"/>
              <a:gd name="connsiteY0" fmla="*/ 0 h 488156"/>
              <a:gd name="connsiteX1" fmla="*/ 1609725 w 1609725"/>
              <a:gd name="connsiteY1" fmla="*/ 376238 h 488156"/>
              <a:gd name="connsiteX2" fmla="*/ 907256 w 1609725"/>
              <a:gd name="connsiteY2" fmla="*/ 371475 h 488156"/>
              <a:gd name="connsiteX3" fmla="*/ 914400 w 1609725"/>
              <a:gd name="connsiteY3" fmla="*/ 488156 h 488156"/>
              <a:gd name="connsiteX4" fmla="*/ 0 w 1609725"/>
              <a:gd name="connsiteY4" fmla="*/ 288131 h 488156"/>
              <a:gd name="connsiteX5" fmla="*/ 788193 w 1609725"/>
              <a:gd name="connsiteY5" fmla="*/ 290512 h 488156"/>
              <a:gd name="connsiteX6" fmla="*/ 790575 w 1609725"/>
              <a:gd name="connsiteY6" fmla="*/ 0 h 488156"/>
              <a:gd name="connsiteX0" fmla="*/ 790575 w 1609725"/>
              <a:gd name="connsiteY0" fmla="*/ 0 h 483394"/>
              <a:gd name="connsiteX1" fmla="*/ 1609725 w 1609725"/>
              <a:gd name="connsiteY1" fmla="*/ 376238 h 483394"/>
              <a:gd name="connsiteX2" fmla="*/ 907256 w 1609725"/>
              <a:gd name="connsiteY2" fmla="*/ 371475 h 483394"/>
              <a:gd name="connsiteX3" fmla="*/ 904875 w 1609725"/>
              <a:gd name="connsiteY3" fmla="*/ 483394 h 483394"/>
              <a:gd name="connsiteX4" fmla="*/ 0 w 1609725"/>
              <a:gd name="connsiteY4" fmla="*/ 288131 h 483394"/>
              <a:gd name="connsiteX5" fmla="*/ 788193 w 1609725"/>
              <a:gd name="connsiteY5" fmla="*/ 290512 h 483394"/>
              <a:gd name="connsiteX6" fmla="*/ 790575 w 1609725"/>
              <a:gd name="connsiteY6" fmla="*/ 0 h 48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9725" h="483394">
                <a:moveTo>
                  <a:pt x="790575" y="0"/>
                </a:moveTo>
                <a:lnTo>
                  <a:pt x="1609725" y="376238"/>
                </a:lnTo>
                <a:lnTo>
                  <a:pt x="907256" y="371475"/>
                </a:lnTo>
                <a:cubicBezTo>
                  <a:pt x="908050" y="409575"/>
                  <a:pt x="904081" y="445294"/>
                  <a:pt x="904875" y="483394"/>
                </a:cubicBezTo>
                <a:lnTo>
                  <a:pt x="0" y="288131"/>
                </a:lnTo>
                <a:lnTo>
                  <a:pt x="788193" y="290512"/>
                </a:lnTo>
                <a:lnTo>
                  <a:pt x="790575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3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39E89C38-B53F-A046-B20C-C1511777DE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t="86969" r="31771" b="6413"/>
          <a:stretch/>
        </p:blipFill>
        <p:spPr>
          <a:xfrm>
            <a:off x="678891" y="4898755"/>
            <a:ext cx="792089" cy="2902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7" name="직사각형 26"/>
          <p:cNvSpPr/>
          <p:nvPr/>
        </p:nvSpPr>
        <p:spPr>
          <a:xfrm>
            <a:off x="615617" y="4838627"/>
            <a:ext cx="916256" cy="4127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13B71642-7B9F-E04A-A0CA-87F622DBFD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60" y="2306679"/>
            <a:ext cx="936104" cy="2003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EA02B755-3777-F444-B69C-6BE5B6EBF6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>
          <a:xfrm>
            <a:off x="6097407" y="2306679"/>
            <a:ext cx="967439" cy="2019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직사각형 30"/>
          <p:cNvSpPr/>
          <p:nvPr/>
        </p:nvSpPr>
        <p:spPr>
          <a:xfrm>
            <a:off x="6304184" y="3079435"/>
            <a:ext cx="122929" cy="13720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6333163" y="3120855"/>
            <a:ext cx="55906" cy="57028"/>
          </a:xfrm>
          <a:prstGeom prst="ellipse">
            <a:avLst/>
          </a:prstGeom>
          <a:solidFill>
            <a:srgbClr val="F08D03"/>
          </a:solidFill>
          <a:ln w="6350">
            <a:solidFill>
              <a:srgbClr val="939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693811" y="3678043"/>
            <a:ext cx="290146" cy="22249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V="1">
            <a:off x="5068360" y="3636767"/>
            <a:ext cx="651827" cy="53726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>
            <a:endCxn id="33" idx="3"/>
          </p:cNvCxnSpPr>
          <p:nvPr/>
        </p:nvCxnSpPr>
        <p:spPr>
          <a:xfrm flipV="1">
            <a:off x="5613023" y="3789290"/>
            <a:ext cx="370934" cy="7813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자유형 35"/>
          <p:cNvSpPr/>
          <p:nvPr/>
        </p:nvSpPr>
        <p:spPr>
          <a:xfrm>
            <a:off x="6064308" y="4135365"/>
            <a:ext cx="1000125" cy="728662"/>
          </a:xfrm>
          <a:custGeom>
            <a:avLst/>
            <a:gdLst>
              <a:gd name="connsiteX0" fmla="*/ 419100 w 1000125"/>
              <a:gd name="connsiteY0" fmla="*/ 0 h 728662"/>
              <a:gd name="connsiteX1" fmla="*/ 0 w 1000125"/>
              <a:gd name="connsiteY1" fmla="*/ 423862 h 728662"/>
              <a:gd name="connsiteX2" fmla="*/ 800100 w 1000125"/>
              <a:gd name="connsiteY2" fmla="*/ 428625 h 728662"/>
              <a:gd name="connsiteX3" fmla="*/ 795338 w 1000125"/>
              <a:gd name="connsiteY3" fmla="*/ 728662 h 728662"/>
              <a:gd name="connsiteX4" fmla="*/ 1000125 w 1000125"/>
              <a:gd name="connsiteY4" fmla="*/ 190500 h 728662"/>
              <a:gd name="connsiteX5" fmla="*/ 423863 w 1000125"/>
              <a:gd name="connsiteY5" fmla="*/ 195262 h 728662"/>
              <a:gd name="connsiteX6" fmla="*/ 419100 w 1000125"/>
              <a:gd name="connsiteY6" fmla="*/ 0 h 728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125" h="728662">
                <a:moveTo>
                  <a:pt x="419100" y="0"/>
                </a:moveTo>
                <a:lnTo>
                  <a:pt x="0" y="423862"/>
                </a:lnTo>
                <a:lnTo>
                  <a:pt x="800100" y="428625"/>
                </a:lnTo>
                <a:cubicBezTo>
                  <a:pt x="798513" y="528637"/>
                  <a:pt x="796925" y="628650"/>
                  <a:pt x="795338" y="728662"/>
                </a:cubicBezTo>
                <a:lnTo>
                  <a:pt x="1000125" y="190500"/>
                </a:lnTo>
                <a:lnTo>
                  <a:pt x="423863" y="195262"/>
                </a:lnTo>
                <a:lnTo>
                  <a:pt x="41910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3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39E89C38-B53F-A046-B20C-C1511777DE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t="86969" r="31771" b="6413"/>
          <a:stretch/>
        </p:blipFill>
        <p:spPr>
          <a:xfrm>
            <a:off x="6056659" y="4564634"/>
            <a:ext cx="792089" cy="2902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8" name="직사각형 37"/>
          <p:cNvSpPr/>
          <p:nvPr/>
        </p:nvSpPr>
        <p:spPr>
          <a:xfrm>
            <a:off x="5993385" y="4504506"/>
            <a:ext cx="916256" cy="41275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" name="직선 연결선 38"/>
          <p:cNvCxnSpPr/>
          <p:nvPr/>
        </p:nvCxnSpPr>
        <p:spPr>
          <a:xfrm flipV="1">
            <a:off x="6073849" y="4149652"/>
            <a:ext cx="393684" cy="3995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6867583" y="4335390"/>
            <a:ext cx="190500" cy="51276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타원 40"/>
          <p:cNvSpPr/>
          <p:nvPr/>
        </p:nvSpPr>
        <p:spPr>
          <a:xfrm>
            <a:off x="6264401" y="2859832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2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6334740" y="4416070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3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pic>
        <p:nvPicPr>
          <p:cNvPr id="49" name="그림 4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228" y="2309466"/>
            <a:ext cx="1508694" cy="30496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자유형 51"/>
          <p:cNvSpPr/>
          <p:nvPr/>
        </p:nvSpPr>
        <p:spPr>
          <a:xfrm>
            <a:off x="5067909" y="3675783"/>
            <a:ext cx="881062" cy="902493"/>
          </a:xfrm>
          <a:custGeom>
            <a:avLst/>
            <a:gdLst>
              <a:gd name="connsiteX0" fmla="*/ 1238250 w 1671637"/>
              <a:gd name="connsiteY0" fmla="*/ 0 h 752475"/>
              <a:gd name="connsiteX1" fmla="*/ 0 w 1671637"/>
              <a:gd name="connsiteY1" fmla="*/ 752475 h 752475"/>
              <a:gd name="connsiteX2" fmla="*/ 1538287 w 1671637"/>
              <a:gd name="connsiteY2" fmla="*/ 752475 h 752475"/>
              <a:gd name="connsiteX3" fmla="*/ 1671637 w 1671637"/>
              <a:gd name="connsiteY3" fmla="*/ 157163 h 752475"/>
              <a:gd name="connsiteX4" fmla="*/ 1233487 w 1671637"/>
              <a:gd name="connsiteY4" fmla="*/ 161925 h 752475"/>
              <a:gd name="connsiteX5" fmla="*/ 1238250 w 1671637"/>
              <a:gd name="connsiteY5" fmla="*/ 0 h 752475"/>
              <a:gd name="connsiteX0" fmla="*/ 1235868 w 1671637"/>
              <a:gd name="connsiteY0" fmla="*/ 0 h 797719"/>
              <a:gd name="connsiteX1" fmla="*/ 0 w 1671637"/>
              <a:gd name="connsiteY1" fmla="*/ 797719 h 797719"/>
              <a:gd name="connsiteX2" fmla="*/ 1538287 w 1671637"/>
              <a:gd name="connsiteY2" fmla="*/ 797719 h 797719"/>
              <a:gd name="connsiteX3" fmla="*/ 1671637 w 1671637"/>
              <a:gd name="connsiteY3" fmla="*/ 202407 h 797719"/>
              <a:gd name="connsiteX4" fmla="*/ 1233487 w 1671637"/>
              <a:gd name="connsiteY4" fmla="*/ 207169 h 797719"/>
              <a:gd name="connsiteX5" fmla="*/ 1235868 w 1671637"/>
              <a:gd name="connsiteY5" fmla="*/ 0 h 797719"/>
              <a:gd name="connsiteX0" fmla="*/ 623887 w 1059656"/>
              <a:gd name="connsiteY0" fmla="*/ 0 h 797719"/>
              <a:gd name="connsiteX1" fmla="*/ 0 w 1059656"/>
              <a:gd name="connsiteY1" fmla="*/ 514350 h 797719"/>
              <a:gd name="connsiteX2" fmla="*/ 926306 w 1059656"/>
              <a:gd name="connsiteY2" fmla="*/ 797719 h 797719"/>
              <a:gd name="connsiteX3" fmla="*/ 1059656 w 1059656"/>
              <a:gd name="connsiteY3" fmla="*/ 202407 h 797719"/>
              <a:gd name="connsiteX4" fmla="*/ 621506 w 1059656"/>
              <a:gd name="connsiteY4" fmla="*/ 207169 h 797719"/>
              <a:gd name="connsiteX5" fmla="*/ 623887 w 1059656"/>
              <a:gd name="connsiteY5" fmla="*/ 0 h 797719"/>
              <a:gd name="connsiteX0" fmla="*/ 623887 w 1059656"/>
              <a:gd name="connsiteY0" fmla="*/ 0 h 514350"/>
              <a:gd name="connsiteX1" fmla="*/ 0 w 1059656"/>
              <a:gd name="connsiteY1" fmla="*/ 514350 h 514350"/>
              <a:gd name="connsiteX2" fmla="*/ 595312 w 1059656"/>
              <a:gd name="connsiteY2" fmla="*/ 509587 h 514350"/>
              <a:gd name="connsiteX3" fmla="*/ 1059656 w 1059656"/>
              <a:gd name="connsiteY3" fmla="*/ 202407 h 514350"/>
              <a:gd name="connsiteX4" fmla="*/ 621506 w 1059656"/>
              <a:gd name="connsiteY4" fmla="*/ 207169 h 514350"/>
              <a:gd name="connsiteX5" fmla="*/ 623887 w 1059656"/>
              <a:gd name="connsiteY5" fmla="*/ 0 h 514350"/>
              <a:gd name="connsiteX0" fmla="*/ 623887 w 881062"/>
              <a:gd name="connsiteY0" fmla="*/ 0 h 514350"/>
              <a:gd name="connsiteX1" fmla="*/ 0 w 881062"/>
              <a:gd name="connsiteY1" fmla="*/ 514350 h 514350"/>
              <a:gd name="connsiteX2" fmla="*/ 595312 w 881062"/>
              <a:gd name="connsiteY2" fmla="*/ 509587 h 514350"/>
              <a:gd name="connsiteX3" fmla="*/ 881062 w 881062"/>
              <a:gd name="connsiteY3" fmla="*/ 202407 h 514350"/>
              <a:gd name="connsiteX4" fmla="*/ 621506 w 881062"/>
              <a:gd name="connsiteY4" fmla="*/ 207169 h 514350"/>
              <a:gd name="connsiteX5" fmla="*/ 623887 w 881062"/>
              <a:gd name="connsiteY5" fmla="*/ 0 h 514350"/>
              <a:gd name="connsiteX0" fmla="*/ 623887 w 881062"/>
              <a:gd name="connsiteY0" fmla="*/ 0 h 514350"/>
              <a:gd name="connsiteX1" fmla="*/ 0 w 881062"/>
              <a:gd name="connsiteY1" fmla="*/ 514350 h 514350"/>
              <a:gd name="connsiteX2" fmla="*/ 552450 w 881062"/>
              <a:gd name="connsiteY2" fmla="*/ 509587 h 514350"/>
              <a:gd name="connsiteX3" fmla="*/ 881062 w 881062"/>
              <a:gd name="connsiteY3" fmla="*/ 202407 h 514350"/>
              <a:gd name="connsiteX4" fmla="*/ 621506 w 881062"/>
              <a:gd name="connsiteY4" fmla="*/ 207169 h 514350"/>
              <a:gd name="connsiteX5" fmla="*/ 623887 w 881062"/>
              <a:gd name="connsiteY5" fmla="*/ 0 h 514350"/>
              <a:gd name="connsiteX0" fmla="*/ 623887 w 881062"/>
              <a:gd name="connsiteY0" fmla="*/ 0 h 902493"/>
              <a:gd name="connsiteX1" fmla="*/ 0 w 881062"/>
              <a:gd name="connsiteY1" fmla="*/ 514350 h 902493"/>
              <a:gd name="connsiteX2" fmla="*/ 547687 w 881062"/>
              <a:gd name="connsiteY2" fmla="*/ 902493 h 902493"/>
              <a:gd name="connsiteX3" fmla="*/ 881062 w 881062"/>
              <a:gd name="connsiteY3" fmla="*/ 202407 h 902493"/>
              <a:gd name="connsiteX4" fmla="*/ 621506 w 881062"/>
              <a:gd name="connsiteY4" fmla="*/ 207169 h 902493"/>
              <a:gd name="connsiteX5" fmla="*/ 623887 w 881062"/>
              <a:gd name="connsiteY5" fmla="*/ 0 h 90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1062" h="902493">
                <a:moveTo>
                  <a:pt x="623887" y="0"/>
                </a:moveTo>
                <a:lnTo>
                  <a:pt x="0" y="514350"/>
                </a:lnTo>
                <a:lnTo>
                  <a:pt x="547687" y="902493"/>
                </a:lnTo>
                <a:lnTo>
                  <a:pt x="881062" y="202407"/>
                </a:lnTo>
                <a:lnTo>
                  <a:pt x="621506" y="207169"/>
                </a:lnTo>
                <a:cubicBezTo>
                  <a:pt x="622300" y="138113"/>
                  <a:pt x="623093" y="69056"/>
                  <a:pt x="623887" y="0"/>
                </a:cubicBezTo>
                <a:close/>
              </a:path>
            </a:pathLst>
          </a:custGeom>
          <a:gradFill>
            <a:gsLst>
              <a:gs pos="100000">
                <a:srgbClr val="C2DAEF"/>
              </a:gs>
              <a:gs pos="0">
                <a:schemeClr val="bg1">
                  <a:alpha val="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55082526-28AC-5D43-8730-1DF65026CF6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2" t="70466" r="8015" b="23195"/>
          <a:stretch/>
        </p:blipFill>
        <p:spPr>
          <a:xfrm>
            <a:off x="5103715" y="4234978"/>
            <a:ext cx="499880" cy="344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직사각형 53"/>
          <p:cNvSpPr/>
          <p:nvPr/>
        </p:nvSpPr>
        <p:spPr>
          <a:xfrm>
            <a:off x="5073318" y="4196788"/>
            <a:ext cx="576530" cy="41592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5254195" y="4032421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1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419215" y="696998"/>
            <a:ext cx="28777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ko-KR" altLang="en-US" sz="2000" b="1" dirty="0" err="1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앱설치</a:t>
            </a:r>
            <a:r>
              <a:rPr lang="ko-KR" altLang="en-US" sz="2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및 당일 </a:t>
            </a:r>
            <a:r>
              <a:rPr lang="en-US" altLang="ko-KR" sz="2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24</a:t>
            </a:r>
            <a:r>
              <a:rPr lang="ko-KR" altLang="en-US" sz="2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시 內 </a:t>
            </a:r>
            <a:endParaRPr lang="en-US" altLang="ko-KR" sz="20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sz="2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전자서명 必</a:t>
            </a:r>
            <a:r>
              <a:rPr lang="en-US" altLang="ko-KR" sz="20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!</a:t>
            </a:r>
          </a:p>
        </p:txBody>
      </p:sp>
      <p:sp>
        <p:nvSpPr>
          <p:cNvPr id="59" name="직사각형 58"/>
          <p:cNvSpPr/>
          <p:nvPr/>
        </p:nvSpPr>
        <p:spPr>
          <a:xfrm rot="20241869">
            <a:off x="18514" y="3522088"/>
            <a:ext cx="27816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④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지문촬영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60" name="직사각형 59"/>
          <p:cNvSpPr/>
          <p:nvPr/>
        </p:nvSpPr>
        <p:spPr>
          <a:xfrm rot="20282745">
            <a:off x="7114758" y="3260284"/>
            <a:ext cx="2372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⑤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지문등록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sz="2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및 전자서명 완료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49265" y="905575"/>
            <a:ext cx="217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※ </a:t>
            </a:r>
            <a:r>
              <a:rPr lang="ko-KR" altLang="en-US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자세한 </a:t>
            </a:r>
            <a:r>
              <a:rPr lang="ko-KR" altLang="en-US" sz="1400" dirty="0" err="1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촬영방법은</a:t>
            </a:r>
            <a:r>
              <a:rPr lang="ko-KR" altLang="en-US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</a:t>
            </a:r>
            <a:endParaRPr lang="en-US" altLang="ko-KR" sz="1400" dirty="0" smtClean="0">
              <a:solidFill>
                <a:srgbClr val="FF0000"/>
              </a:solidFill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  <a:p>
            <a:r>
              <a:rPr lang="ko-KR" altLang="en-US" sz="1400" dirty="0" err="1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촬영매뉴얼</a:t>
            </a:r>
            <a:r>
              <a:rPr lang="ko-KR" altLang="en-US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참조바랍니다</a:t>
            </a:r>
            <a:r>
              <a:rPr lang="en-US" altLang="ko-KR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.</a:t>
            </a:r>
            <a:endParaRPr lang="ko-KR" altLang="en-US" sz="1400" dirty="0">
              <a:solidFill>
                <a:srgbClr val="FF0000"/>
              </a:solidFill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484E0223-A5C3-1E45-8270-2ACB29D3A3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30" y="2307428"/>
            <a:ext cx="939355" cy="2003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13B71642-7B9F-E04A-A0CA-87F622DBFD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13" y="2307428"/>
            <a:ext cx="936104" cy="200395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1" name="직선 화살표 연결선 60"/>
          <p:cNvCxnSpPr/>
          <p:nvPr/>
        </p:nvCxnSpPr>
        <p:spPr>
          <a:xfrm>
            <a:off x="3744980" y="2951716"/>
            <a:ext cx="1582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/>
          <p:cNvSpPr/>
          <p:nvPr/>
        </p:nvSpPr>
        <p:spPr>
          <a:xfrm>
            <a:off x="4185694" y="2562169"/>
            <a:ext cx="650631" cy="41592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3" name="그림 62"/>
          <p:cNvPicPr>
            <a:picLocks noChangeAspect="1"/>
          </p:cNvPicPr>
          <p:nvPr/>
        </p:nvPicPr>
        <p:blipFill rotWithShape="1">
          <a:blip r:embed="rId13"/>
          <a:srcRect l="2161" t="14949" r="29590" b="10200"/>
          <a:stretch/>
        </p:blipFill>
        <p:spPr>
          <a:xfrm>
            <a:off x="2743530" y="4469452"/>
            <a:ext cx="1553715" cy="897106"/>
          </a:xfrm>
          <a:prstGeom prst="rect">
            <a:avLst/>
          </a:prstGeom>
        </p:spPr>
      </p:pic>
      <p:cxnSp>
        <p:nvCxnSpPr>
          <p:cNvPr id="64" name="직선 연결선 63"/>
          <p:cNvCxnSpPr/>
          <p:nvPr/>
        </p:nvCxnSpPr>
        <p:spPr>
          <a:xfrm flipV="1">
            <a:off x="2734102" y="3716647"/>
            <a:ext cx="1258161" cy="733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flipV="1">
            <a:off x="4297245" y="3790039"/>
            <a:ext cx="143427" cy="6596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/>
          <p:cNvSpPr/>
          <p:nvPr/>
        </p:nvSpPr>
        <p:spPr>
          <a:xfrm>
            <a:off x="4001055" y="3678792"/>
            <a:ext cx="435453" cy="20618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2723023" y="4443132"/>
            <a:ext cx="1603348" cy="95284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4070485" y="2482512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2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69" name="자유형 68"/>
          <p:cNvSpPr/>
          <p:nvPr/>
        </p:nvSpPr>
        <p:spPr>
          <a:xfrm>
            <a:off x="2754380" y="3721776"/>
            <a:ext cx="1671637" cy="752475"/>
          </a:xfrm>
          <a:custGeom>
            <a:avLst/>
            <a:gdLst>
              <a:gd name="connsiteX0" fmla="*/ 1238250 w 1671637"/>
              <a:gd name="connsiteY0" fmla="*/ 0 h 752475"/>
              <a:gd name="connsiteX1" fmla="*/ 0 w 1671637"/>
              <a:gd name="connsiteY1" fmla="*/ 752475 h 752475"/>
              <a:gd name="connsiteX2" fmla="*/ 1538287 w 1671637"/>
              <a:gd name="connsiteY2" fmla="*/ 752475 h 752475"/>
              <a:gd name="connsiteX3" fmla="*/ 1671637 w 1671637"/>
              <a:gd name="connsiteY3" fmla="*/ 157163 h 752475"/>
              <a:gd name="connsiteX4" fmla="*/ 1233487 w 1671637"/>
              <a:gd name="connsiteY4" fmla="*/ 161925 h 752475"/>
              <a:gd name="connsiteX5" fmla="*/ 1238250 w 1671637"/>
              <a:gd name="connsiteY5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1637" h="752475">
                <a:moveTo>
                  <a:pt x="1238250" y="0"/>
                </a:moveTo>
                <a:lnTo>
                  <a:pt x="0" y="752475"/>
                </a:lnTo>
                <a:lnTo>
                  <a:pt x="1538287" y="752475"/>
                </a:lnTo>
                <a:lnTo>
                  <a:pt x="1671637" y="157163"/>
                </a:lnTo>
                <a:lnTo>
                  <a:pt x="1233487" y="161925"/>
                </a:lnTo>
                <a:lnTo>
                  <a:pt x="1238250" y="0"/>
                </a:lnTo>
                <a:close/>
              </a:path>
            </a:pathLst>
          </a:custGeom>
          <a:gradFill>
            <a:gsLst>
              <a:gs pos="100000">
                <a:srgbClr val="C2DAEF"/>
              </a:gs>
              <a:gs pos="0">
                <a:schemeClr val="bg1">
                  <a:alpha val="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/>
          <p:cNvSpPr/>
          <p:nvPr/>
        </p:nvSpPr>
        <p:spPr>
          <a:xfrm>
            <a:off x="3984192" y="4368744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1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71" name="자유형 70"/>
          <p:cNvSpPr/>
          <p:nvPr/>
        </p:nvSpPr>
        <p:spPr>
          <a:xfrm>
            <a:off x="3432242" y="3231849"/>
            <a:ext cx="1295400" cy="161925"/>
          </a:xfrm>
          <a:custGeom>
            <a:avLst/>
            <a:gdLst>
              <a:gd name="connsiteX0" fmla="*/ 0 w 1295400"/>
              <a:gd name="connsiteY0" fmla="*/ 15875 h 161925"/>
              <a:gd name="connsiteX1" fmla="*/ 628650 w 1295400"/>
              <a:gd name="connsiteY1" fmla="*/ 161925 h 161925"/>
              <a:gd name="connsiteX2" fmla="*/ 1295400 w 1295400"/>
              <a:gd name="connsiteY2" fmla="*/ 158750 h 161925"/>
              <a:gd name="connsiteX3" fmla="*/ 1184275 w 1295400"/>
              <a:gd name="connsiteY3" fmla="*/ 0 h 161925"/>
              <a:gd name="connsiteX4" fmla="*/ 0 w 1295400"/>
              <a:gd name="connsiteY4" fmla="*/ 15875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61925">
                <a:moveTo>
                  <a:pt x="0" y="15875"/>
                </a:moveTo>
                <a:lnTo>
                  <a:pt x="628650" y="161925"/>
                </a:lnTo>
                <a:lnTo>
                  <a:pt x="1295400" y="158750"/>
                </a:lnTo>
                <a:lnTo>
                  <a:pt x="1184275" y="0"/>
                </a:lnTo>
                <a:lnTo>
                  <a:pt x="0" y="15875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2" name="그룹 71"/>
          <p:cNvGrpSpPr/>
          <p:nvPr/>
        </p:nvGrpSpPr>
        <p:grpSpPr>
          <a:xfrm>
            <a:off x="3427788" y="3086511"/>
            <a:ext cx="1263708" cy="227705"/>
            <a:chOff x="3800188" y="6575447"/>
            <a:chExt cx="1263708" cy="227705"/>
          </a:xfrm>
        </p:grpSpPr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356F7F22-4900-4C4E-B6CE-88666BD1E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55" t="53258" r="11997" b="42113"/>
            <a:stretch/>
          </p:blipFill>
          <p:spPr>
            <a:xfrm>
              <a:off x="3800188" y="6575447"/>
              <a:ext cx="1235093" cy="161832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68328C2-AF23-49E5-8EF2-6AF27E9AE871}"/>
                </a:ext>
              </a:extLst>
            </p:cNvPr>
            <p:cNvSpPr txBox="1"/>
            <p:nvPr/>
          </p:nvSpPr>
          <p:spPr>
            <a:xfrm>
              <a:off x="4110909" y="6664653"/>
              <a:ext cx="266381" cy="138499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B w="0"/>
              </a:sp3d>
            </a:bodyPr>
            <a:lstStyle>
              <a:defPPr>
                <a:defRPr lang="ko-KR"/>
              </a:defPPr>
              <a:lvl2pPr marL="92075" lvl="1" indent="-88900" defTabSz="898722" eaLnBrk="0" latinLnBrk="0" hangingPunct="0">
                <a:buClr>
                  <a:schemeClr val="tx1">
                    <a:lumMod val="85000"/>
                    <a:lumOff val="15000"/>
                  </a:schemeClr>
                </a:buClr>
                <a:buSzPct val="95000"/>
                <a:buFont typeface="Arial" pitchFamily="34" charset="0"/>
                <a:buChar char="•"/>
                <a:tabLst>
                  <a:tab pos="4896406" algn="l"/>
                </a:tabLst>
                <a:defRPr sz="1100">
                  <a:latin typeface="Rix고딕 B" panose="02020603020101020101" pitchFamily="18" charset="-127"/>
                  <a:ea typeface="Rix고딕 B" panose="02020603020101020101" pitchFamily="18" charset="-127"/>
                </a:defRPr>
              </a:lvl2pPr>
            </a:lstStyle>
            <a:p>
              <a:pPr marL="3175" lvl="1" indent="0">
                <a:buNone/>
                <a:defRPr/>
              </a:pPr>
              <a:r>
                <a:rPr lang="ko-KR" altLang="en-US" sz="9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현대해상 고딕 Medium" panose="020B0600000101010101" pitchFamily="50" charset="-127"/>
                  <a:ea typeface="현대해상 고딕 Medium" panose="020B0600000101010101" pitchFamily="50" charset="-127"/>
                  <a:sym typeface="Monotype Sorts"/>
                </a:rPr>
                <a:t>등록</a:t>
              </a:r>
              <a:endParaRPr lang="ko-KR" alt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468328C2-AF23-49E5-8EF2-6AF27E9AE871}"/>
                </a:ext>
              </a:extLst>
            </p:cNvPr>
            <p:cNvSpPr txBox="1"/>
            <p:nvPr/>
          </p:nvSpPr>
          <p:spPr>
            <a:xfrm>
              <a:off x="4712889" y="6664653"/>
              <a:ext cx="266381" cy="138499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B w="0"/>
              </a:sp3d>
            </a:bodyPr>
            <a:lstStyle>
              <a:defPPr>
                <a:defRPr lang="ko-KR"/>
              </a:defPPr>
              <a:lvl2pPr marL="92075" lvl="1" indent="-88900" defTabSz="898722" eaLnBrk="0" latinLnBrk="0" hangingPunct="0">
                <a:buClr>
                  <a:schemeClr val="tx1">
                    <a:lumMod val="85000"/>
                    <a:lumOff val="15000"/>
                  </a:schemeClr>
                </a:buClr>
                <a:buSzPct val="95000"/>
                <a:buFont typeface="Arial" pitchFamily="34" charset="0"/>
                <a:buChar char="•"/>
                <a:tabLst>
                  <a:tab pos="4896406" algn="l"/>
                </a:tabLst>
                <a:defRPr sz="1100">
                  <a:latin typeface="Rix고딕 B" panose="02020603020101020101" pitchFamily="18" charset="-127"/>
                  <a:ea typeface="Rix고딕 B" panose="02020603020101020101" pitchFamily="18" charset="-127"/>
                </a:defRPr>
              </a:lvl2pPr>
            </a:lstStyle>
            <a:p>
              <a:pPr marL="3175" lvl="1" indent="0">
                <a:buNone/>
                <a:defRPr/>
              </a:pPr>
              <a:r>
                <a:rPr lang="ko-KR" altLang="en-US" sz="9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현대해상 고딕 Medium" panose="020B0600000101010101" pitchFamily="50" charset="-127"/>
                  <a:ea typeface="현대해상 고딕 Medium" panose="020B0600000101010101" pitchFamily="50" charset="-127"/>
                  <a:sym typeface="Monotype Sorts"/>
                </a:rPr>
                <a:t>서명</a:t>
              </a:r>
              <a:endParaRPr lang="ko-KR" altLang="en-US" sz="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68328C2-AF23-49E5-8EF2-6AF27E9AE871}"/>
                </a:ext>
              </a:extLst>
            </p:cNvPr>
            <p:cNvSpPr txBox="1"/>
            <p:nvPr/>
          </p:nvSpPr>
          <p:spPr>
            <a:xfrm>
              <a:off x="4797515" y="6594807"/>
              <a:ext cx="266381" cy="123111"/>
            </a:xfrm>
            <a:prstGeom prst="rect">
              <a:avLst/>
            </a:prstGeom>
            <a:noFill/>
            <a:ln w="9525" algn="ctr">
              <a:noFill/>
              <a:round/>
              <a:headEnd/>
              <a:tailEnd/>
            </a:ln>
            <a:effectLst/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B w="0"/>
              </a:sp3d>
            </a:bodyPr>
            <a:lstStyle>
              <a:defPPr>
                <a:defRPr lang="ko-KR"/>
              </a:defPPr>
              <a:lvl2pPr marL="92075" lvl="1" indent="-88900" defTabSz="898722" eaLnBrk="0" latinLnBrk="0" hangingPunct="0">
                <a:buClr>
                  <a:schemeClr val="tx1">
                    <a:lumMod val="85000"/>
                    <a:lumOff val="15000"/>
                  </a:schemeClr>
                </a:buClr>
                <a:buSzPct val="95000"/>
                <a:buFont typeface="Arial" pitchFamily="34" charset="0"/>
                <a:buChar char="•"/>
                <a:tabLst>
                  <a:tab pos="4896406" algn="l"/>
                </a:tabLst>
                <a:defRPr sz="1100">
                  <a:latin typeface="Rix고딕 B" panose="02020603020101020101" pitchFamily="18" charset="-127"/>
                  <a:ea typeface="Rix고딕 B" panose="02020603020101020101" pitchFamily="18" charset="-127"/>
                </a:defRPr>
              </a:lvl2pPr>
            </a:lstStyle>
            <a:p>
              <a:pPr marL="3175" lvl="1" indent="0">
                <a:buNone/>
                <a:defRPr/>
              </a:pPr>
              <a:r>
                <a:rPr lang="en-US" altLang="ko-KR" sz="800" dirty="0" smtClean="0">
                  <a:solidFill>
                    <a:schemeClr val="bg1"/>
                  </a:solidFill>
                  <a:latin typeface="현대해상 고딕 Medium" panose="020B0600000101010101" pitchFamily="50" charset="-127"/>
                  <a:ea typeface="현대해상 고딕 Medium" panose="020B0600000101010101" pitchFamily="50" charset="-127"/>
                  <a:sym typeface="Monotype Sorts"/>
                </a:rPr>
                <a:t>3</a:t>
              </a:r>
              <a:endParaRPr lang="ko-KR" altLang="en-US" sz="800" dirty="0">
                <a:solidFill>
                  <a:schemeClr val="bg1"/>
                </a:solidFill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endParaRPr>
            </a:p>
          </p:txBody>
        </p:sp>
      </p:grpSp>
      <p:cxnSp>
        <p:nvCxnSpPr>
          <p:cNvPr id="77" name="직선 연결선 76"/>
          <p:cNvCxnSpPr/>
          <p:nvPr/>
        </p:nvCxnSpPr>
        <p:spPr>
          <a:xfrm>
            <a:off x="3427788" y="3244966"/>
            <a:ext cx="642697" cy="148808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/>
          <p:cNvCxnSpPr>
            <a:stCxn id="71" idx="3"/>
          </p:cNvCxnSpPr>
          <p:nvPr/>
        </p:nvCxnSpPr>
        <p:spPr>
          <a:xfrm>
            <a:off x="4616517" y="3231849"/>
            <a:ext cx="109314" cy="155294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55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58" y="1294961"/>
            <a:ext cx="9004633" cy="2854069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4842" y="1292583"/>
            <a:ext cx="2869360" cy="5244371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543731" y="850921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48544" y="772460"/>
            <a:ext cx="848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Step 5~6. </a:t>
            </a:r>
            <a:r>
              <a:rPr lang="ko-KR" altLang="en-US" sz="2400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&amp;</a:t>
            </a:r>
            <a:r>
              <a:rPr lang="ko-KR" altLang="en-US" sz="2400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전자서명 완료 및 </a:t>
            </a:r>
            <a:r>
              <a:rPr lang="ko-KR" altLang="en-US" sz="2400" dirty="0" err="1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수납처리</a:t>
            </a:r>
            <a:endParaRPr lang="ko-KR" altLang="en-US" sz="2400" dirty="0">
              <a:solidFill>
                <a:schemeClr val="tx2">
                  <a:lumMod val="50000"/>
                </a:schemeClr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560" y="116632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4.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프로세스</a:t>
            </a: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AE9ED68E-0126-4B7C-9315-284566244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8" y="1554891"/>
            <a:ext cx="2592288" cy="486894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681193" y="3892981"/>
            <a:ext cx="360040" cy="256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657887" y="3897120"/>
            <a:ext cx="766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완료</a:t>
            </a:r>
            <a:endParaRPr lang="ko-KR" altLang="en-US" sz="1000" b="1" dirty="0">
              <a:solidFill>
                <a:schemeClr val="tx1">
                  <a:lumMod val="50000"/>
                  <a:lumOff val="50000"/>
                </a:schemeClr>
              </a:solidFill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605875" y="3573015"/>
            <a:ext cx="2727615" cy="576014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38" y="3613033"/>
            <a:ext cx="735258" cy="239360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 rot="20382851">
            <a:off x="3912556" y="4960407"/>
            <a:ext cx="51205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② 설계명세조회 상태 확인 후 수납</a:t>
            </a:r>
            <a:endParaRPr lang="en-US" altLang="ko-KR" sz="2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 algn="ctr"/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모두 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“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완료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＂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시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처리가능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rot="20132662">
            <a:off x="155737" y="3675079"/>
            <a:ext cx="27816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①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플래너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: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서명완료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수신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20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55087" y="2780928"/>
            <a:ext cx="5334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40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40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40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en-US" altLang="ko-KR" sz="40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ko-KR" altLang="en-US" sz="40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 rot="5400000">
            <a:off x="1925957" y="3139033"/>
            <a:ext cx="648073" cy="5149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5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9415" y="3902232"/>
            <a:ext cx="8280920" cy="2407088"/>
          </a:xfrm>
          <a:prstGeom prst="rect">
            <a:avLst/>
          </a:prstGeom>
          <a:solidFill>
            <a:srgbClr val="FFD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★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</a:t>
            </a:r>
            <a:r>
              <a:rPr lang="en-US" altLang="ko-KR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</a:t>
            </a:r>
            <a:r>
              <a:rPr lang="en-US" altLang="ko-KR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유효시간</a:t>
            </a:r>
            <a:r>
              <a:rPr lang="ko-KR" altLang="en-US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안내 ★</a:t>
            </a:r>
            <a:endParaRPr lang="en-US" altLang="ko-KR" sz="2400" b="1" dirty="0" smtClean="0">
              <a:solidFill>
                <a:schemeClr val="tx1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전자서명과 동일하게 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발송일 </a:t>
            </a:r>
            <a:r>
              <a:rPr lang="en-US" altLang="ko-KR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24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시까지 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입니다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완료 후 피보험자 전자서명이 발송일 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24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시까지 </a:t>
            </a:r>
            <a:r>
              <a:rPr lang="ko-KR" altLang="en-US" dirty="0" err="1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미완료시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초기화되므로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 계약자 전자서명부터 다시 시작해 주셔야 합니다</a:t>
            </a:r>
            <a:r>
              <a:rPr lang="en-US" altLang="ko-KR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  <a:endParaRPr lang="en-US" altLang="ko-KR" b="1" dirty="0">
              <a:solidFill>
                <a:schemeClr val="tx1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89415" y="1124744"/>
            <a:ext cx="8280921" cy="2407088"/>
          </a:xfrm>
          <a:prstGeom prst="rect">
            <a:avLst/>
          </a:prstGeom>
          <a:solidFill>
            <a:srgbClr val="FFD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★ </a:t>
            </a:r>
            <a:r>
              <a:rPr lang="ko-KR" altLang="en-US" sz="2400" b="1" dirty="0" err="1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 피보험자 </a:t>
            </a:r>
            <a:r>
              <a:rPr lang="ko-KR" altLang="en-US" sz="2400" b="1" dirty="0" err="1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앱설치</a:t>
            </a:r>
            <a:r>
              <a:rPr lang="ko-KR" altLang="en-US" sz="2400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안내★</a:t>
            </a:r>
            <a:endParaRPr lang="en-US" altLang="ko-KR" sz="2400" b="1" dirty="0" smtClean="0">
              <a:solidFill>
                <a:schemeClr val="tx1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휴대폰 에 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현대해상 모바일 앱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이 설치되어 있어야 합니다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전자서명 </a:t>
            </a:r>
            <a:r>
              <a:rPr lang="ko-KR" altLang="en-US" dirty="0" err="1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진행시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앱 </a:t>
            </a:r>
            <a:r>
              <a:rPr lang="ko-KR" altLang="en-US" dirty="0" err="1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미설치시</a:t>
            </a:r>
            <a:r>
              <a:rPr lang="en-US" altLang="ko-KR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 </a:t>
            </a:r>
            <a:r>
              <a:rPr lang="ko-KR" altLang="en-US" dirty="0" err="1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지문촬영이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불가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하므로</a:t>
            </a:r>
            <a:r>
              <a:rPr lang="en-US" altLang="ko-KR" dirty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반드시 전자서명 전 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현대해상 모바일 앱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을 설치하시도록 안내 부탁드립니다</a:t>
            </a:r>
            <a:r>
              <a:rPr lang="en-US" altLang="ko-KR" dirty="0" smtClean="0">
                <a:solidFill>
                  <a:schemeClr val="tx1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  <a:endParaRPr lang="en-US" altLang="ko-KR" dirty="0">
              <a:solidFill>
                <a:schemeClr val="tx1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6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4" y="98072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1.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발송이력을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확인 할 수 있을까요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08" y="2113627"/>
            <a:ext cx="8424936" cy="4421988"/>
          </a:xfrm>
          <a:prstGeom prst="rect">
            <a:avLst/>
          </a:prstGeom>
          <a:ln w="19050">
            <a:solidFill>
              <a:srgbClr val="FF9933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6608" y="1412776"/>
            <a:ext cx="8465736" cy="646331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설계명세조회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-&gt;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해당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설계건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클릭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-&gt;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하단의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[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휴대폰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발송이력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]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버튼 클릭 하시면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/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피보험자의 최종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발송이력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확인 가능합니다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 </a:t>
            </a:r>
            <a:endParaRPr lang="ko-KR" altLang="en-US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889104" y="6093296"/>
            <a:ext cx="864096" cy="216024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525" l="0" r="88525">
                        <a14:backgroundMark x1="78689" y1="60656" x2="78689" y2="60656"/>
                        <a14:backgroundMark x1="27869" y1="21311" x2="27869" y2="21311"/>
                        <a14:backgroundMark x1="50820" y1="27869" x2="50820" y2="27869"/>
                        <a14:backgroundMark x1="65574" y1="72131" x2="65574" y2="72131"/>
                        <a14:backgroundMark x1="11475" y1="19672" x2="11475" y2="19672"/>
                        <a14:backgroundMark x1="54098" y1="11475" x2="54098" y2="11475"/>
                        <a14:backgroundMark x1="8197" y1="68852" x2="8197" y2="68852"/>
                        <a14:backgroundMark x1="40984" y1="19672" x2="40984" y2="19672"/>
                        <a14:backgroundMark x1="44262" y1="18033" x2="47541" y2="18033"/>
                        <a14:backgroundMark x1="54098" y1="18033" x2="54098" y2="18033"/>
                        <a14:backgroundMark x1="6557" y1="16393" x2="6557" y2="16393"/>
                        <a14:backgroundMark x1="6557" y1="34426" x2="6557" y2="34426"/>
                        <a14:backgroundMark x1="6557" y1="77049" x2="6557" y2="77049"/>
                        <a14:backgroundMark x1="4918" y1="85246" x2="4918" y2="85246"/>
                        <a14:backgroundMark x1="78689" y1="42623" x2="78689" y2="42623"/>
                        <a14:backgroundMark x1="81967" y1="29508" x2="81967" y2="2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2065831"/>
            <a:ext cx="349673" cy="349673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48544" y="3717032"/>
            <a:ext cx="2952328" cy="288032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4" y="980728"/>
            <a:ext cx="9100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2. 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계약자와 피보험자가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다른날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혹은 순서를 바꾸어서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전자청약을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할 수 있나요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520" y="1445344"/>
            <a:ext cx="8956912" cy="5078313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endParaRPr lang="en-US" altLang="ko-KR" dirty="0" smtClean="0">
              <a:solidFill>
                <a:srgbClr val="FF0000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계약자와 </a:t>
            </a:r>
            <a:r>
              <a:rPr lang="ko-KR" altLang="en-US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모두 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</a:t>
            </a:r>
            <a:r>
              <a:rPr lang="ko-KR" altLang="en-US" dirty="0" err="1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발송일 </a:t>
            </a:r>
            <a:r>
              <a:rPr lang="en-US" altLang="ko-KR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24</a:t>
            </a:r>
            <a:r>
              <a:rPr lang="ko-KR" altLang="en-US" dirty="0" err="1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시이내</a:t>
            </a:r>
            <a:r>
              <a:rPr lang="ko-KR" altLang="en-US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서명 완료 필수이며</a:t>
            </a:r>
            <a:r>
              <a:rPr lang="en-US" altLang="ko-KR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 </a:t>
            </a:r>
          </a:p>
          <a:p>
            <a:r>
              <a:rPr lang="ko-KR" altLang="en-US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전자서명이 완료된 후에 피보험자 전자서명도 가능합니다</a:t>
            </a:r>
            <a:r>
              <a:rPr lang="en-US" altLang="ko-KR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 </a:t>
            </a:r>
            <a:endParaRPr lang="en-US" altLang="ko-KR" dirty="0" smtClean="0">
              <a:solidFill>
                <a:srgbClr val="FF0000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/>
            </a:r>
            <a:b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</a:br>
            <a:r>
              <a:rPr lang="en-US" altLang="ko-KR" dirty="0" smtClean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※</a:t>
            </a:r>
            <a:r>
              <a:rPr lang="ko-KR" altLang="en-US" dirty="0" smtClean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</a:t>
            </a:r>
            <a:r>
              <a:rPr lang="ko-KR" altLang="en-US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전일</a:t>
            </a:r>
            <a:r>
              <a:rPr lang="ko-KR" altLang="en-US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 완료</a:t>
            </a:r>
            <a:r>
              <a:rPr lang="en-US" altLang="ko-KR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&amp; </a:t>
            </a:r>
            <a:r>
              <a:rPr lang="ko-KR" altLang="en-US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</a:t>
            </a:r>
            <a:r>
              <a:rPr lang="ko-KR" altLang="en-US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익일</a:t>
            </a:r>
            <a:r>
              <a:rPr lang="ko-KR" altLang="en-US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</a:t>
            </a:r>
            <a:r>
              <a:rPr lang="en-US" altLang="ko-KR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</a:t>
            </a:r>
            <a:r>
              <a:rPr lang="ko-KR" altLang="en-US" dirty="0" err="1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</a:t>
            </a:r>
            <a:r>
              <a:rPr lang="ko-KR" altLang="en-US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발송</a:t>
            </a:r>
            <a:r>
              <a:rPr lang="en-US" altLang="ko-KR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  <a:r>
              <a:rPr lang="ko-KR" altLang="en-US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불가</a:t>
            </a:r>
            <a:endParaRPr lang="en-US" altLang="ko-KR" dirty="0">
              <a:solidFill>
                <a:srgbClr val="4767AD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※ </a:t>
            </a:r>
            <a:r>
              <a:rPr lang="ko-KR" altLang="en-US" dirty="0" smtClean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전자서명 완료 전 피보험자 </a:t>
            </a:r>
            <a:r>
              <a:rPr lang="ko-KR" altLang="en-US" dirty="0">
                <a:solidFill>
                  <a:srgbClr val="4767AD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선 전자서명 불가</a:t>
            </a:r>
            <a:endParaRPr lang="en-US" altLang="ko-KR" dirty="0">
              <a:solidFill>
                <a:srgbClr val="4767AD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전자서명이 완료된 상태라면 아래와 같은 방법으로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재발송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가능합니다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</a:p>
          <a:p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--------------------------------------------------------------------------------------</a:t>
            </a:r>
          </a:p>
          <a:p>
            <a:pPr marL="342900" indent="-342900">
              <a:buAutoNum type="arabicPeriod"/>
            </a:pP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영업포탈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  ① 청약서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재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발행 </a:t>
            </a:r>
            <a:r>
              <a:rPr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→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설계번호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입력 </a:t>
            </a:r>
            <a:r>
              <a:rPr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→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모바일 탭 선택</a:t>
            </a:r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→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발송하기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  ② 설계명세조회 </a:t>
            </a:r>
            <a:r>
              <a:rPr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→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해당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설계건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선택 </a:t>
            </a:r>
            <a:r>
              <a:rPr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→ 발행 →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모바일 탭 선택</a:t>
            </a:r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→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발송하기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 marL="342900" indent="-342900">
              <a:buAutoNum type="arabicPeriod" startAt="2"/>
            </a:pP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S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포탈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    ①모집자전자서명 </a:t>
            </a:r>
            <a:r>
              <a:rPr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→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해당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설계건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선택 </a:t>
            </a:r>
            <a:r>
              <a:rPr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→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전자서명 발송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---------------------------------------------------------------------------------------</a:t>
            </a:r>
          </a:p>
          <a:p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05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2" y="980728"/>
            <a:ext cx="871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3. QR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코드 스캔하여 전자서명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진행시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설계명세조회에서 어떻게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보여지나요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502" y="1412776"/>
            <a:ext cx="8956912" cy="2031325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전자서명 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: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휴대발송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모집자서명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: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완료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서명상태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: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미발송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</a:p>
          <a:p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QR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코드의 경우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알림톡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 발송이 아닌 </a:t>
            </a:r>
            <a:r>
              <a:rPr lang="ko-KR" altLang="en-US" u="sng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계약자의 휴대폰에서 직접 </a:t>
            </a:r>
            <a:r>
              <a:rPr lang="en-US" altLang="ko-KR" u="sng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QR</a:t>
            </a:r>
            <a:r>
              <a:rPr lang="ko-KR" altLang="en-US" u="sng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코드 스캔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으로</a:t>
            </a:r>
            <a:r>
              <a:rPr lang="ko-KR" altLang="en-US" u="sng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 </a:t>
            </a:r>
            <a:endParaRPr lang="en-US" altLang="ko-KR" u="sng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  <a:sym typeface="Wingdings" panose="05000000000000000000" pitchFamily="2" charset="2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  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전자서명을 진행하기 때문에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[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서명상태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: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미발송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(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계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)]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로 확인됩니다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. </a:t>
            </a: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  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이 경우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계약자가 전자서명하면 피보험자의 전자서명이 가능해집니다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.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  <a:sym typeface="Wingdings" panose="05000000000000000000" pitchFamily="2" charset="2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503" y="3789040"/>
            <a:ext cx="80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4. 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전자서명단계에서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즉시이체는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안되나요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502" y="4219342"/>
            <a:ext cx="8956912" cy="2031325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불가합니다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</a:p>
          <a:p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전자서명 후 피보험자의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전자서명이 진행되고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 </a:t>
            </a: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피보험자의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전자서명이 당일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24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시이내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처리가 되지 않을 수 있기 때문에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즉시이체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선처리가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불가합니다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</a:p>
          <a:p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피보험자의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전자서명이 완료된 후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영업포탈을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통해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즉시이체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처리 바랍니다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5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6496" y="970483"/>
            <a:ext cx="871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5.  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가입조건마다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지문인증이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필요한 피보험자를 알려주세요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71" y="1412776"/>
            <a:ext cx="8568954" cy="4801314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</a:p>
          <a:p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</a:p>
          <a:p>
            <a:r>
              <a:rPr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graphicFrame>
        <p:nvGraphicFramePr>
          <p:cNvPr id="27" name="표 9">
            <a:extLst>
              <a:ext uri="{FF2B5EF4-FFF2-40B4-BE49-F238E27FC236}">
                <a16:creationId xmlns:a16="http://schemas.microsoft.com/office/drawing/2014/main" id="{8104DBEF-A2E2-4E0B-A0D3-ABE944AA9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762918"/>
              </p:ext>
            </p:extLst>
          </p:nvPr>
        </p:nvGraphicFramePr>
        <p:xfrm>
          <a:off x="992560" y="1794765"/>
          <a:ext cx="7776864" cy="4202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263">
                  <a:extLst>
                    <a:ext uri="{9D8B030D-6E8A-4147-A177-3AD203B41FA5}">
                      <a16:colId xmlns:a16="http://schemas.microsoft.com/office/drawing/2014/main" val="3925938915"/>
                    </a:ext>
                  </a:extLst>
                </a:gridCol>
                <a:gridCol w="1328582">
                  <a:extLst>
                    <a:ext uri="{9D8B030D-6E8A-4147-A177-3AD203B41FA5}">
                      <a16:colId xmlns:a16="http://schemas.microsoft.com/office/drawing/2014/main" val="1240390425"/>
                    </a:ext>
                  </a:extLst>
                </a:gridCol>
                <a:gridCol w="2640242">
                  <a:extLst>
                    <a:ext uri="{9D8B030D-6E8A-4147-A177-3AD203B41FA5}">
                      <a16:colId xmlns:a16="http://schemas.microsoft.com/office/drawing/2014/main" val="3048867362"/>
                    </a:ext>
                  </a:extLst>
                </a:gridCol>
                <a:gridCol w="2631777">
                  <a:extLst>
                    <a:ext uri="{9D8B030D-6E8A-4147-A177-3AD203B41FA5}">
                      <a16:colId xmlns:a16="http://schemas.microsoft.com/office/drawing/2014/main" val="4249265682"/>
                    </a:ext>
                  </a:extLst>
                </a:gridCol>
              </a:tblGrid>
              <a:tr h="76849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현대해상 고딕OTF Bold" panose="020B0600000101010101" pitchFamily="34" charset="-127"/>
                          <a:ea typeface="현대해상 고딕OTF Bold" panose="020B0600000101010101" pitchFamily="34" charset="-127"/>
                        </a:rPr>
                        <a:t>구분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현대해상 고딕OTF Bold" panose="020B0600000101010101" pitchFamily="34" charset="-127"/>
                          <a:ea typeface="현대해상 고딕OTF Bold" panose="020B0600000101010101" pitchFamily="34" charset="-127"/>
                        </a:rPr>
                        <a:t>전자청약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현대해상 고딕OTF Bold" panose="020B0600000101010101" pitchFamily="34" charset="-127"/>
                          <a:ea typeface="현대해상 고딕OTF Bold" panose="020B0600000101010101" pitchFamily="34" charset="-127"/>
                        </a:rPr>
                        <a:t>지문인증 전자청약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201222"/>
                  </a:ext>
                </a:extLst>
              </a:tr>
              <a:tr h="11447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어린이</a:t>
                      </a:r>
                      <a:r>
                        <a:rPr lang="en-US" altLang="ko-KR" sz="16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Q </a:t>
                      </a:r>
                      <a:r>
                        <a:rPr lang="ko-KR" altLang="en-US" sz="16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외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계약자           </a:t>
                      </a:r>
                      <a:r>
                        <a:rPr lang="en-US" altLang="ko-KR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=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피보험자 </a:t>
                      </a:r>
                      <a:endParaRPr lang="ko-KR" altLang="en-US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 계약자          </a:t>
                      </a:r>
                      <a:r>
                        <a:rPr lang="en-US" altLang="ko-KR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≠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피보험자 </a:t>
                      </a:r>
                      <a:endParaRPr lang="ko-KR" altLang="en-US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9605"/>
                  </a:ext>
                </a:extLst>
              </a:tr>
              <a:tr h="114470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어린이</a:t>
                      </a:r>
                      <a:r>
                        <a:rPr lang="en-US" altLang="ko-KR" sz="16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Q</a:t>
                      </a:r>
                      <a:r>
                        <a:rPr lang="en-US" altLang="ko-KR" sz="11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/>
                      </a:r>
                      <a:br>
                        <a:rPr lang="en-US" altLang="ko-KR" sz="11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</a:br>
                      <a:r>
                        <a:rPr lang="en-US" altLang="ko-KR" sz="105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(</a:t>
                      </a:r>
                      <a:r>
                        <a:rPr lang="ko-KR" altLang="en-US" sz="105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부양자 가입시</a:t>
                      </a:r>
                      <a:r>
                        <a:rPr lang="en-US" altLang="ko-KR" sz="105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)</a:t>
                      </a:r>
                      <a:endParaRPr lang="ko-KR" altLang="en-US" sz="11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피보험자 </a:t>
                      </a:r>
                      <a: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/>
                      </a:r>
                      <a:b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</a:b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태아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계약자 모         </a:t>
                      </a:r>
                      <a: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=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부양자       </a:t>
                      </a:r>
                      <a:endParaRPr lang="en-US" altLang="ko-KR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             </a:t>
                      </a:r>
                      <a:r>
                        <a:rPr lang="ko-KR" altLang="en-US" sz="1400" dirty="0" err="1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모성자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</a:t>
                      </a:r>
                      <a:endParaRPr lang="ko-KR" altLang="en-US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계약자 </a:t>
                      </a: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   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 </a:t>
                      </a:r>
                      <a: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≠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부양자       </a:t>
                      </a:r>
                      <a:endParaRPr lang="en-US" altLang="ko-KR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                </a:t>
                      </a:r>
                      <a:r>
                        <a:rPr lang="ko-KR" altLang="en-US" sz="1400" dirty="0" err="1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모성자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</a:t>
                      </a:r>
                      <a:endParaRPr lang="ko-KR" altLang="en-US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08531"/>
                  </a:ext>
                </a:extLst>
              </a:tr>
              <a:tr h="1144702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피보험자 </a:t>
                      </a:r>
                      <a: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/>
                      </a:r>
                      <a:b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</a:b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만</a:t>
                      </a:r>
                      <a:r>
                        <a:rPr lang="en-US" altLang="ko-KR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14</a:t>
                      </a:r>
                      <a:r>
                        <a:rPr lang="ko-KR" altLang="en-US" sz="1400" dirty="0" err="1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세이하</a:t>
                      </a:r>
                      <a:endParaRPr lang="ko-KR" altLang="en-US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계약자 </a:t>
                      </a: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모    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 </a:t>
                      </a:r>
                      <a:r>
                        <a:rPr lang="en-US" altLang="ko-KR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=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부양자</a:t>
                      </a:r>
                      <a:endParaRPr lang="en-US" altLang="ko-KR" sz="1400" dirty="0" smtClean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</a:t>
                      </a:r>
                      <a:endParaRPr lang="en-US" altLang="ko-KR" sz="1400" dirty="0" smtClean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  <a:p>
                      <a:pPr algn="l" latinLnBrk="1"/>
                      <a:endParaRPr lang="en-US" altLang="ko-KR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  <a:p>
                      <a:pPr algn="l" latinLnBrk="1"/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계약자 </a:t>
                      </a: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     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</a:t>
                      </a:r>
                      <a:r>
                        <a:rPr lang="en-US" altLang="ko-KR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=  </a:t>
                      </a: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부양자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계약자 </a:t>
                      </a: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모   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 </a:t>
                      </a:r>
                      <a:r>
                        <a:rPr lang="en-US" altLang="ko-KR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≠  </a:t>
                      </a: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부양자 </a:t>
                      </a:r>
                      <a:endParaRPr lang="en-US" altLang="ko-KR" sz="1400" dirty="0" smtClean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  <a:p>
                      <a:pPr algn="l" latinLnBrk="1"/>
                      <a:endParaRPr lang="en-US" altLang="ko-KR" sz="1400" dirty="0" smtClean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  <a:p>
                      <a:pPr algn="l" latinLnBrk="1"/>
                      <a:endParaRPr lang="en-US" altLang="ko-KR" sz="1400" dirty="0">
                        <a:latin typeface="현대해상 고딕OTF Light" panose="020B0600000101010101" pitchFamily="34" charset="-127"/>
                        <a:ea typeface="현대해상 고딕OTF Light" panose="020B0600000101010101" pitchFamily="34" charset="-127"/>
                      </a:endParaRPr>
                    </a:p>
                    <a:p>
                      <a:pPr algn="l" latinLnBrk="1"/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계약자 </a:t>
                      </a: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     </a:t>
                      </a:r>
                      <a:r>
                        <a:rPr lang="ko-KR" altLang="en-US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   </a:t>
                      </a:r>
                      <a:r>
                        <a:rPr lang="en-US" altLang="ko-KR" sz="1400" dirty="0" smtClean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≠  </a:t>
                      </a:r>
                      <a:r>
                        <a:rPr lang="ko-KR" altLang="en-US" sz="1400" dirty="0">
                          <a:latin typeface="현대해상 고딕OTF Light" panose="020B0600000101010101" pitchFamily="34" charset="-127"/>
                          <a:ea typeface="현대해상 고딕OTF Light" panose="020B0600000101010101" pitchFamily="34" charset="-127"/>
                        </a:rPr>
                        <a:t>부양자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991803"/>
                  </a:ext>
                </a:extLst>
              </a:tr>
            </a:tbl>
          </a:graphicData>
        </a:graphic>
      </p:graphicFrame>
      <p:pic>
        <p:nvPicPr>
          <p:cNvPr id="28" name="그림 27">
            <a:extLst>
              <a:ext uri="{FF2B5EF4-FFF2-40B4-BE49-F238E27FC236}">
                <a16:creationId xmlns:a16="http://schemas.microsoft.com/office/drawing/2014/main" id="{D47E9F0F-0951-4370-BBDA-22E6C273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5029" l="9957" r="91342">
                        <a14:foregroundMark x1="91342" y1="35965" x2="91342" y2="35965"/>
                        <a14:foregroundMark x1="57576" y1="93860" x2="57576" y2="93860"/>
                        <a14:backgroundMark x1="57143" y1="95029" x2="57143" y2="95029"/>
                        <a14:backgroundMark x1="57143" y1="94444" x2="6536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594" y="2874434"/>
            <a:ext cx="356204" cy="527367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85B0B5E6-E056-48CD-90B2-C297CDD1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7" b="89744" l="6691" r="93309">
                        <a14:foregroundMark x1="93309" y1="56980" x2="93309" y2="56980"/>
                        <a14:foregroundMark x1="50558" y1="9117" x2="50558" y2="9117"/>
                        <a14:foregroundMark x1="6691" y1="55840" x2="6691" y2="55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594" y="3919207"/>
            <a:ext cx="467787" cy="610385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D47E9F0F-0951-4370-BBDA-22E6C273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5029" l="9957" r="91342">
                        <a14:foregroundMark x1="91342" y1="35965" x2="91342" y2="35965"/>
                        <a14:foregroundMark x1="57576" y1="93860" x2="57576" y2="93860"/>
                        <a14:backgroundMark x1="57143" y1="95029" x2="57143" y2="95029"/>
                        <a14:backgroundMark x1="57143" y1="94444" x2="6536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9064" y="2874435"/>
            <a:ext cx="356204" cy="527367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85B0B5E6-E056-48CD-90B2-C297CDD1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7" b="89744" l="6691" r="93309">
                        <a14:foregroundMark x1="93309" y1="56980" x2="93309" y2="56980"/>
                        <a14:foregroundMark x1="50558" y1="9117" x2="50558" y2="9117"/>
                        <a14:foregroundMark x1="6691" y1="55840" x2="6691" y2="55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3593" y="4829514"/>
            <a:ext cx="467787" cy="61038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85B0B5E6-E056-48CD-90B2-C297CDD1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7" b="89744" l="6691" r="93309">
                        <a14:foregroundMark x1="93309" y1="56980" x2="93309" y2="56980"/>
                        <a14:foregroundMark x1="50558" y1="9117" x2="50558" y2="9117"/>
                        <a14:foregroundMark x1="6691" y1="55840" x2="6691" y2="55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3272" y="3919207"/>
            <a:ext cx="467787" cy="610385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85B0B5E6-E056-48CD-90B2-C297CDD1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7" b="89744" l="6691" r="93309">
                        <a14:foregroundMark x1="93309" y1="56980" x2="93309" y2="56980"/>
                        <a14:foregroundMark x1="50558" y1="9117" x2="50558" y2="9117"/>
                        <a14:foregroundMark x1="6691" y1="55840" x2="6691" y2="55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9537" y="4845508"/>
            <a:ext cx="467787" cy="61038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D47E9F0F-0951-4370-BBDA-22E6C273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5029" l="9957" r="91342">
                        <a14:foregroundMark x1="91342" y1="35965" x2="91342" y2="35965"/>
                        <a14:foregroundMark x1="57576" y1="93860" x2="57576" y2="93860"/>
                        <a14:backgroundMark x1="57143" y1="95029" x2="57143" y2="95029"/>
                        <a14:backgroundMark x1="57143" y1="94444" x2="6536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9385" y="5498836"/>
            <a:ext cx="356204" cy="527367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47E9F0F-0951-4370-BBDA-22E6C273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5029" l="9957" r="91342">
                        <a14:foregroundMark x1="91342" y1="35965" x2="91342" y2="35965"/>
                        <a14:foregroundMark x1="57576" y1="93860" x2="57576" y2="93860"/>
                        <a14:backgroundMark x1="57143" y1="95029" x2="57143" y2="95029"/>
                        <a14:backgroundMark x1="57143" y1="94444" x2="6536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5329" y="5492919"/>
            <a:ext cx="356204" cy="5273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0087" y="5303278"/>
            <a:ext cx="723546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OR</a:t>
            </a:r>
            <a:endParaRPr lang="ko-KR" altLang="en-US" sz="1100" dirty="0"/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D47E9F0F-0951-4370-BBDA-22E6C273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5029" l="9957" r="91342">
                        <a14:foregroundMark x1="91342" y1="35965" x2="91342" y2="35965"/>
                        <a14:foregroundMark x1="57576" y1="93860" x2="57576" y2="93860"/>
                        <a14:backgroundMark x1="57143" y1="95029" x2="57143" y2="95029"/>
                        <a14:backgroundMark x1="57143" y1="94444" x2="6536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96846" y="2874434"/>
            <a:ext cx="356204" cy="527367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85B0B5E6-E056-48CD-90B2-C297CDD1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7" b="89744" l="6691" r="93309">
                        <a14:foregroundMark x1="93309" y1="56980" x2="93309" y2="56980"/>
                        <a14:foregroundMark x1="50558" y1="9117" x2="50558" y2="9117"/>
                        <a14:foregroundMark x1="6691" y1="55840" x2="6691" y2="55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4628" y="2874434"/>
            <a:ext cx="467787" cy="610385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D47E9F0F-0951-4370-BBDA-22E6C273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5029" l="9957" r="91342">
                        <a14:foregroundMark x1="91342" y1="35965" x2="91342" y2="35965"/>
                        <a14:foregroundMark x1="57576" y1="93860" x2="57576" y2="93860"/>
                        <a14:backgroundMark x1="57143" y1="95029" x2="57143" y2="95029"/>
                        <a14:backgroundMark x1="57143" y1="94444" x2="6536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040" y="3919207"/>
            <a:ext cx="356204" cy="527367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85B0B5E6-E056-48CD-90B2-C297CDD1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7" b="89744" l="6691" r="93309">
                        <a14:foregroundMark x1="93309" y1="56980" x2="93309" y2="56980"/>
                        <a14:foregroundMark x1="50558" y1="9117" x2="50558" y2="9117"/>
                        <a14:foregroundMark x1="6691" y1="55840" x2="6691" y2="55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64627" y="3932937"/>
            <a:ext cx="467787" cy="610385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D47E9F0F-0951-4370-BBDA-22E6C273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5029" l="9957" r="91342">
                        <a14:foregroundMark x1="91342" y1="35965" x2="91342" y2="35965"/>
                        <a14:foregroundMark x1="57576" y1="93860" x2="57576" y2="93860"/>
                        <a14:backgroundMark x1="57143" y1="95029" x2="57143" y2="95029"/>
                        <a14:backgroundMark x1="57143" y1="94444" x2="6536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040" y="5434083"/>
            <a:ext cx="356204" cy="527367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85B0B5E6-E056-48CD-90B2-C297CDD1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7" b="89744" l="6691" r="93309">
                        <a14:foregroundMark x1="93309" y1="56980" x2="93309" y2="56980"/>
                        <a14:foregroundMark x1="50558" y1="9117" x2="50558" y2="9117"/>
                        <a14:foregroundMark x1="6691" y1="55840" x2="6691" y2="55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0061" y="5451409"/>
            <a:ext cx="467787" cy="610385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D47E9F0F-0951-4370-BBDA-22E6C273B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5029" l="9957" r="91342">
                        <a14:foregroundMark x1="91342" y1="35965" x2="91342" y2="35965"/>
                        <a14:foregroundMark x1="57576" y1="93860" x2="57576" y2="93860"/>
                        <a14:backgroundMark x1="57143" y1="95029" x2="57143" y2="95029"/>
                        <a14:backgroundMark x1="57143" y1="94444" x2="65368" y2="947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7867" y="4812995"/>
            <a:ext cx="356204" cy="527367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85B0B5E6-E056-48CD-90B2-C297CDD12F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17" b="89744" l="6691" r="93309">
                        <a14:foregroundMark x1="93309" y1="56980" x2="93309" y2="56980"/>
                        <a14:foregroundMark x1="50558" y1="9117" x2="50558" y2="9117"/>
                        <a14:foregroundMark x1="6691" y1="55840" x2="6691" y2="558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8810" y="4829514"/>
            <a:ext cx="467787" cy="610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76925" y="2518317"/>
            <a:ext cx="1181681" cy="3572449"/>
          </a:xfrm>
          <a:prstGeom prst="rect">
            <a:avLst/>
          </a:prstGeom>
          <a:noFill/>
          <a:ln w="34925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위쪽 화살표 설명선 4"/>
          <p:cNvSpPr/>
          <p:nvPr/>
        </p:nvSpPr>
        <p:spPr>
          <a:xfrm>
            <a:off x="7346758" y="6020286"/>
            <a:ext cx="1642014" cy="575793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 smtClean="0"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지문인증</a:t>
            </a:r>
            <a:r>
              <a:rPr lang="ko-KR" altLang="en-US" sz="1400" dirty="0" smtClean="0"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대상자</a:t>
            </a:r>
            <a:endParaRPr lang="ko-KR" altLang="en-US" sz="1400" dirty="0"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201417" y="5304350"/>
            <a:ext cx="72354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OR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057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전자서명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3" y="980728"/>
            <a:ext cx="80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6.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촬영시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안내 사항이 있나요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1F794A63-D012-4CEC-8E85-3FDB1D37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57903"/>
              </p:ext>
            </p:extLst>
          </p:nvPr>
        </p:nvGraphicFramePr>
        <p:xfrm>
          <a:off x="344488" y="1631644"/>
          <a:ext cx="9361040" cy="4929596"/>
        </p:xfrm>
        <a:graphic>
          <a:graphicData uri="http://schemas.openxmlformats.org/drawingml/2006/table">
            <a:tbl>
              <a:tblPr/>
              <a:tblGrid>
                <a:gridCol w="65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8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No.</a:t>
                      </a:r>
                      <a:endParaRPr kumimoji="1" lang="en-US" altLang="ko-KR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1.</a:t>
                      </a: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거리 조정에 따른 안내 촬영</a:t>
                      </a:r>
                      <a:endParaRPr kumimoji="1" lang="en-US" altLang="ko-K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2.</a:t>
                      </a: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품질 안내에 따른 촬영 </a:t>
                      </a:r>
                      <a:endParaRPr kumimoji="1" lang="ko-KR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1</a:t>
                      </a:r>
                      <a:endParaRPr kumimoji="0" lang="en-US" altLang="ko-KR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endParaRPr kumimoji="1"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indent="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endParaRPr kumimoji="1"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2</a:t>
                      </a:r>
                      <a:endParaRPr kumimoji="0" lang="en-US" altLang="ko-KR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손과 카메라의 거리를 한 뼘 정도로 </a:t>
                      </a:r>
                      <a:r>
                        <a:rPr kumimoji="1" lang="ko-KR" alt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간견을</a:t>
                      </a: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유지 </a:t>
                      </a:r>
                      <a:r>
                        <a:rPr kumimoji="1" lang="ko-KR" alt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하십시요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</a:p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최적 촬영 거리에 따른 실시간 안내로 거리를 조정 </a:t>
                      </a:r>
                      <a:r>
                        <a:rPr kumimoji="1" lang="ko-KR" alt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하십시요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- </a:t>
                      </a: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상단에 노출된 숫자 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0</a:t>
                      </a: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에 위치 되도록 해 주세요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   거리가 멀면 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(-)</a:t>
                      </a: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마이너스 숫자에 가까우면 우측 높은 숫자에 표시  </a:t>
                      </a:r>
                      <a:endParaRPr kumimoji="1" lang="en-US" altLang="ko-KR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   </a:t>
                      </a: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됩니다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  <a:endParaRPr kumimoji="1" lang="ko-KR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가이드라인에 손가락이 인식되면</a:t>
                      </a:r>
                      <a:r>
                        <a:rPr kumimoji="1" lang="ko-KR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자동 촬영 됩니다</a:t>
                      </a:r>
                      <a:r>
                        <a:rPr kumimoji="1" lang="en-US" altLang="ko-KR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 </a:t>
                      </a:r>
                      <a:r>
                        <a:rPr kumimoji="1" lang="ko-KR" alt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자세를 유지해 주십시오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</a:p>
                    <a:p>
                      <a:pPr marL="95250" indent="-9525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지문 </a:t>
                      </a:r>
                      <a:r>
                        <a:rPr kumimoji="1" lang="ko-KR" alt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이미지품질</a:t>
                      </a: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따른 실시간 메시지 </a:t>
                      </a:r>
                      <a:r>
                        <a:rPr kumimoji="1" lang="ko-KR" alt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노출시</a:t>
                      </a:r>
                      <a:r>
                        <a:rPr kumimoji="1" lang="ko-KR" alt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메시지에 따라 촬영해 </a:t>
                      </a:r>
                      <a:r>
                        <a:rPr kumimoji="1" lang="ko-KR" altLang="en-US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주십시요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29EC69D8-5EB2-42F9-83C4-BA97EA67FD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7"/>
          <a:stretch/>
        </p:blipFill>
        <p:spPr>
          <a:xfrm>
            <a:off x="5636629" y="2104960"/>
            <a:ext cx="3852487" cy="1853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75961E6A-2236-D34E-9213-7CC72BAA46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2" b="44433"/>
          <a:stretch/>
        </p:blipFill>
        <p:spPr>
          <a:xfrm>
            <a:off x="5636629" y="4032794"/>
            <a:ext cx="1249594" cy="1458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61E0252A-B72E-ED45-989C-C5C9ADC2CB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-905" b="45672"/>
          <a:stretch/>
        </p:blipFill>
        <p:spPr>
          <a:xfrm>
            <a:off x="8216390" y="4032795"/>
            <a:ext cx="1272726" cy="1458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2F9E9AB-145F-E641-BAC6-A4BE89CBDD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" b="45765"/>
          <a:stretch/>
        </p:blipFill>
        <p:spPr>
          <a:xfrm>
            <a:off x="6926509" y="4032794"/>
            <a:ext cx="1249594" cy="14580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직사각형 22"/>
          <p:cNvSpPr/>
          <p:nvPr/>
        </p:nvSpPr>
        <p:spPr>
          <a:xfrm>
            <a:off x="7086601" y="5161084"/>
            <a:ext cx="931984" cy="22541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387862" y="5161084"/>
            <a:ext cx="931984" cy="22541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732584" y="5161084"/>
            <a:ext cx="1055077" cy="22541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67C166F6-C48D-4FF1-A470-FF0F19F9FDA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7"/>
          <a:stretch/>
        </p:blipFill>
        <p:spPr>
          <a:xfrm>
            <a:off x="1236806" y="2111994"/>
            <a:ext cx="3880058" cy="18663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8" name="직선 연결선 27"/>
          <p:cNvCxnSpPr/>
          <p:nvPr/>
        </p:nvCxnSpPr>
        <p:spPr>
          <a:xfrm>
            <a:off x="1889005" y="2179769"/>
            <a:ext cx="955239" cy="130057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657433" y="2116690"/>
            <a:ext cx="873553" cy="118268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그림 30">
            <a:extLst>
              <a:ext uri="{FF2B5EF4-FFF2-40B4-BE49-F238E27FC236}">
                <a16:creationId xmlns:a16="http://schemas.microsoft.com/office/drawing/2014/main" id="{356F7F22-4900-4C4E-B6CE-88666BD1EF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577"/>
          <a:stretch/>
        </p:blipFill>
        <p:spPr>
          <a:xfrm>
            <a:off x="3851125" y="4051561"/>
            <a:ext cx="1265739" cy="1446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8822EAD9-95AC-AB45-9929-91372FC227E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1"/>
          <a:stretch/>
        </p:blipFill>
        <p:spPr>
          <a:xfrm>
            <a:off x="1236806" y="4054121"/>
            <a:ext cx="1264643" cy="14437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5C8B601D-E4CD-B743-946F-D016AD2AD5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1"/>
          <a:stretch/>
        </p:blipFill>
        <p:spPr>
          <a:xfrm>
            <a:off x="2542869" y="4054121"/>
            <a:ext cx="1266835" cy="1443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직사각형 33"/>
          <p:cNvSpPr/>
          <p:nvPr/>
        </p:nvSpPr>
        <p:spPr>
          <a:xfrm>
            <a:off x="1448232" y="5194495"/>
            <a:ext cx="828970" cy="22541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767079" y="5194495"/>
            <a:ext cx="828970" cy="22541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094717" y="5194495"/>
            <a:ext cx="828970" cy="225411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7" name="직선 화살표 연결선 36"/>
          <p:cNvCxnSpPr/>
          <p:nvPr/>
        </p:nvCxnSpPr>
        <p:spPr>
          <a:xfrm flipV="1">
            <a:off x="2542869" y="2688688"/>
            <a:ext cx="382470" cy="24329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그룹 37"/>
          <p:cNvGrpSpPr/>
          <p:nvPr/>
        </p:nvGrpSpPr>
        <p:grpSpPr>
          <a:xfrm>
            <a:off x="3844958" y="3193304"/>
            <a:ext cx="1268695" cy="255343"/>
            <a:chOff x="1101319" y="6165804"/>
            <a:chExt cx="1369212" cy="289580"/>
          </a:xfrm>
        </p:grpSpPr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13B71642-7B9F-E04A-A0CA-87F622DBF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26" t="6784" r="15782" b="86488"/>
            <a:stretch/>
          </p:blipFill>
          <p:spPr>
            <a:xfrm>
              <a:off x="1101319" y="6165804"/>
              <a:ext cx="1369212" cy="2895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0" name="타원 39"/>
            <p:cNvSpPr/>
            <p:nvPr/>
          </p:nvSpPr>
          <p:spPr>
            <a:xfrm>
              <a:off x="1694739" y="6217382"/>
              <a:ext cx="200717" cy="217957"/>
            </a:xfrm>
            <a:prstGeom prst="ellipse">
              <a:avLst/>
            </a:prstGeom>
            <a:noFill/>
            <a:ln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자유형 40"/>
          <p:cNvSpPr/>
          <p:nvPr/>
        </p:nvSpPr>
        <p:spPr>
          <a:xfrm>
            <a:off x="2536524" y="3878580"/>
            <a:ext cx="1279525" cy="384175"/>
          </a:xfrm>
          <a:custGeom>
            <a:avLst/>
            <a:gdLst>
              <a:gd name="connsiteX0" fmla="*/ 219075 w 1279525"/>
              <a:gd name="connsiteY0" fmla="*/ 381000 h 384175"/>
              <a:gd name="connsiteX1" fmla="*/ 0 w 1279525"/>
              <a:gd name="connsiteY1" fmla="*/ 0 h 384175"/>
              <a:gd name="connsiteX2" fmla="*/ 1279525 w 1279525"/>
              <a:gd name="connsiteY2" fmla="*/ 0 h 384175"/>
              <a:gd name="connsiteX3" fmla="*/ 1031875 w 1279525"/>
              <a:gd name="connsiteY3" fmla="*/ 384175 h 384175"/>
              <a:gd name="connsiteX4" fmla="*/ 219075 w 1279525"/>
              <a:gd name="connsiteY4" fmla="*/ 381000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525" h="384175">
                <a:moveTo>
                  <a:pt x="219075" y="381000"/>
                </a:moveTo>
                <a:lnTo>
                  <a:pt x="0" y="0"/>
                </a:lnTo>
                <a:lnTo>
                  <a:pt x="1279525" y="0"/>
                </a:lnTo>
                <a:lnTo>
                  <a:pt x="1031875" y="384175"/>
                </a:lnTo>
                <a:lnTo>
                  <a:pt x="219075" y="381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2" name="그룹 41"/>
          <p:cNvGrpSpPr/>
          <p:nvPr/>
        </p:nvGrpSpPr>
        <p:grpSpPr>
          <a:xfrm>
            <a:off x="2540416" y="3621383"/>
            <a:ext cx="1274046" cy="255343"/>
            <a:chOff x="2569292" y="3476603"/>
            <a:chExt cx="1258514" cy="255343"/>
          </a:xfrm>
        </p:grpSpPr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5C8B601D-E4CD-B743-946F-D016AD2AD5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47" t="6603" r="15553" b="86713"/>
            <a:stretch/>
          </p:blipFill>
          <p:spPr>
            <a:xfrm>
              <a:off x="2569292" y="3476603"/>
              <a:ext cx="1258514" cy="2553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44" name="직선 화살표 연결선 43"/>
            <p:cNvCxnSpPr/>
            <p:nvPr/>
          </p:nvCxnSpPr>
          <p:spPr>
            <a:xfrm>
              <a:off x="3185954" y="3578455"/>
              <a:ext cx="290709" cy="5662"/>
            </a:xfrm>
            <a:prstGeom prst="straightConnector1">
              <a:avLst/>
            </a:prstGeom>
            <a:ln w="12700">
              <a:solidFill>
                <a:srgbClr val="FFFF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직선 연결선 44"/>
          <p:cNvCxnSpPr>
            <a:endCxn id="41" idx="0"/>
          </p:cNvCxnSpPr>
          <p:nvPr/>
        </p:nvCxnSpPr>
        <p:spPr>
          <a:xfrm>
            <a:off x="2536524" y="3876726"/>
            <a:ext cx="219075" cy="3828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>
            <a:endCxn id="41" idx="3"/>
          </p:cNvCxnSpPr>
          <p:nvPr/>
        </p:nvCxnSpPr>
        <p:spPr>
          <a:xfrm flipH="1">
            <a:off x="3568399" y="3885124"/>
            <a:ext cx="247650" cy="37763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자유형 46"/>
          <p:cNvSpPr/>
          <p:nvPr/>
        </p:nvSpPr>
        <p:spPr>
          <a:xfrm>
            <a:off x="3839544" y="3878580"/>
            <a:ext cx="1279525" cy="384175"/>
          </a:xfrm>
          <a:custGeom>
            <a:avLst/>
            <a:gdLst>
              <a:gd name="connsiteX0" fmla="*/ 219075 w 1279525"/>
              <a:gd name="connsiteY0" fmla="*/ 381000 h 384175"/>
              <a:gd name="connsiteX1" fmla="*/ 0 w 1279525"/>
              <a:gd name="connsiteY1" fmla="*/ 0 h 384175"/>
              <a:gd name="connsiteX2" fmla="*/ 1279525 w 1279525"/>
              <a:gd name="connsiteY2" fmla="*/ 0 h 384175"/>
              <a:gd name="connsiteX3" fmla="*/ 1031875 w 1279525"/>
              <a:gd name="connsiteY3" fmla="*/ 384175 h 384175"/>
              <a:gd name="connsiteX4" fmla="*/ 219075 w 1279525"/>
              <a:gd name="connsiteY4" fmla="*/ 381000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525" h="384175">
                <a:moveTo>
                  <a:pt x="219075" y="381000"/>
                </a:moveTo>
                <a:lnTo>
                  <a:pt x="0" y="0"/>
                </a:lnTo>
                <a:lnTo>
                  <a:pt x="1279525" y="0"/>
                </a:lnTo>
                <a:lnTo>
                  <a:pt x="1031875" y="384175"/>
                </a:lnTo>
                <a:lnTo>
                  <a:pt x="219075" y="3810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/>
          <p:cNvCxnSpPr>
            <a:endCxn id="47" idx="0"/>
          </p:cNvCxnSpPr>
          <p:nvPr/>
        </p:nvCxnSpPr>
        <p:spPr>
          <a:xfrm>
            <a:off x="3839544" y="3876726"/>
            <a:ext cx="219075" cy="38285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endCxn id="47" idx="3"/>
          </p:cNvCxnSpPr>
          <p:nvPr/>
        </p:nvCxnSpPr>
        <p:spPr>
          <a:xfrm flipH="1">
            <a:off x="4871419" y="3885124"/>
            <a:ext cx="247650" cy="37763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그룹 49"/>
          <p:cNvGrpSpPr/>
          <p:nvPr/>
        </p:nvGrpSpPr>
        <p:grpSpPr>
          <a:xfrm>
            <a:off x="3851272" y="3614003"/>
            <a:ext cx="1263352" cy="255343"/>
            <a:chOff x="3880148" y="3483511"/>
            <a:chExt cx="1263352" cy="255343"/>
          </a:xfrm>
        </p:grpSpPr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356F7F22-4900-4C4E-B6CE-88666BD1EF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2" t="6643" r="15262" b="86673"/>
            <a:stretch/>
          </p:blipFill>
          <p:spPr>
            <a:xfrm>
              <a:off x="3880148" y="3483511"/>
              <a:ext cx="1263352" cy="25534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52" name="직선 화살표 연결선 51"/>
            <p:cNvCxnSpPr/>
            <p:nvPr/>
          </p:nvCxnSpPr>
          <p:spPr>
            <a:xfrm flipH="1">
              <a:off x="4142674" y="3588880"/>
              <a:ext cx="298766" cy="0"/>
            </a:xfrm>
            <a:prstGeom prst="straightConnector1">
              <a:avLst/>
            </a:prstGeom>
            <a:ln w="12700">
              <a:solidFill>
                <a:srgbClr val="FFFF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4505714" y="3664730"/>
            <a:ext cx="346402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멀음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2730253" y="3664730"/>
            <a:ext cx="394095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가까움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4650494" y="3238010"/>
            <a:ext cx="346402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정상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</p:spTree>
    <p:extLst>
      <p:ext uri="{BB962C8B-B14F-4D97-AF65-F5344CB8AC3E}">
        <p14:creationId xmlns:p14="http://schemas.microsoft.com/office/powerpoint/2010/main" val="6136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 Extra-bold" panose="020B0600000101010101" pitchFamily="50" charset="-127"/>
                <a:ea typeface="현대해상 고딕 Extra-bold" panose="020B0600000101010101" pitchFamily="50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 Extra-bold" panose="020B0600000101010101" pitchFamily="50" charset="-127"/>
                <a:ea typeface="현대해상 고딕 Extra-bold" panose="020B0600000101010101" pitchFamily="50" charset="-127"/>
              </a:rPr>
              <a:t> 전자서명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 Extra-bold" panose="020B0600000101010101" pitchFamily="50" charset="-127"/>
                <a:ea typeface="현대해상 고딕 Extra-bold" panose="020B0600000101010101" pitchFamily="50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 Extra-bold" panose="020B0600000101010101" pitchFamily="50" charset="-127"/>
              <a:ea typeface="현대해상 고딕 Extra-bold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3" y="980728"/>
            <a:ext cx="80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6.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촬영시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유의사항이 있나요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1F794A63-D012-4CEC-8E85-3FDB1D37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44911"/>
              </p:ext>
            </p:extLst>
          </p:nvPr>
        </p:nvGraphicFramePr>
        <p:xfrm>
          <a:off x="344488" y="1631644"/>
          <a:ext cx="9361040" cy="4808600"/>
        </p:xfrm>
        <a:graphic>
          <a:graphicData uri="http://schemas.openxmlformats.org/drawingml/2006/table">
            <a:tbl>
              <a:tblPr/>
              <a:tblGrid>
                <a:gridCol w="65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No.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사진 안내</a:t>
                      </a:r>
                      <a:endParaRPr kumimoji="1" lang="en-US" altLang="ko-K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유의 사항 안내</a:t>
                      </a:r>
                      <a:endParaRPr kumimoji="1" lang="ko-KR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1</a:t>
                      </a: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600" b="1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손가락을 모아서 촬영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해 주십시오</a:t>
                      </a:r>
                      <a:r>
                        <a:rPr kumimoji="1"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  <a:endParaRPr kumimoji="1"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2</a:t>
                      </a: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손 끝이 구부러지거나</a:t>
                      </a:r>
                      <a:r>
                        <a:rPr kumimoji="1"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, 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과하게 휘어지지 않도록 </a:t>
                      </a:r>
                      <a:r>
                        <a:rPr kumimoji="1" lang="ko-KR" altLang="en-US" sz="1600" b="1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일자로 바르게 펴서 촬영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해 주십시오</a:t>
                      </a:r>
                      <a:r>
                        <a:rPr kumimoji="1"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  <a:endParaRPr kumimoji="1"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3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3</a:t>
                      </a: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안내선에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맞추어 손가락이 너무 가깝거나 멀지 않도록 </a:t>
                      </a:r>
                      <a:r>
                        <a:rPr kumimoji="1" lang="ko-KR" altLang="en-US" sz="1600" b="1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한 뼘 정도의 간격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을 유지해  주십시오</a:t>
                      </a:r>
                      <a:r>
                        <a:rPr kumimoji="1" lang="en-US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 </a:t>
                      </a:r>
                      <a:endParaRPr kumimoji="1"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9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4</a:t>
                      </a:r>
                      <a:endParaRPr kumimoji="0" lang="en-US" altLang="ko-KR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모든 손가락을 </a:t>
                      </a:r>
                      <a:r>
                        <a:rPr kumimoji="1" lang="ko-KR" altLang="en-US" sz="1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안내선에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맞추기 보다는 </a:t>
                      </a:r>
                      <a:endParaRPr kumimoji="1" lang="en-US" altLang="ko-KR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  <a:p>
                      <a:pPr marL="0" indent="0"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r>
                        <a:rPr kumimoji="1" lang="ko-KR" altLang="en-US" sz="1600" b="1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촬영 대상 손가락을 중점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으로 맞추면 손쉬운 촬영이 가능합니다</a:t>
                      </a:r>
                      <a:r>
                        <a:rPr kumimoji="1"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  <a:endParaRPr kumimoji="1"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55890"/>
                  </a:ext>
                </a:extLst>
              </a:tr>
            </a:tbl>
          </a:graphicData>
        </a:graphic>
      </p:graphicFrame>
      <p:pic>
        <p:nvPicPr>
          <p:cNvPr id="29" name="그림 28">
            <a:extLst>
              <a:ext uri="{FF2B5EF4-FFF2-40B4-BE49-F238E27FC236}">
                <a16:creationId xmlns:a16="http://schemas.microsoft.com/office/drawing/2014/main" id="{DADE0F42-BBA0-4627-B83E-3A6A84F57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2" y="1998965"/>
            <a:ext cx="1152658" cy="838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71EDB60-BC69-40B7-9EC8-FD5C73B67E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9" y="2001266"/>
            <a:ext cx="1157811" cy="832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B7BEA4E1-2892-4BE5-AD25-C6D84C2CBF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2" y="3019392"/>
            <a:ext cx="1151464" cy="840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E7C6561D-2053-4A97-840E-4B9C43F9EB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9" y="3019768"/>
            <a:ext cx="1151464" cy="840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D5460BC9-BD68-48D0-90A6-70E794E10E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35" t="30036" r="43044" b="35683"/>
          <a:stretch/>
        </p:blipFill>
        <p:spPr>
          <a:xfrm>
            <a:off x="1070986" y="4004619"/>
            <a:ext cx="1131076" cy="10885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3B339EF4-ED08-4DC6-A2F1-E77D141BA3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163" t="28281" r="48316" b="37439"/>
          <a:stretch/>
        </p:blipFill>
        <p:spPr>
          <a:xfrm>
            <a:off x="2270734" y="4004618"/>
            <a:ext cx="1131075" cy="1088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1944A853-B488-425E-B67E-CA1B199108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889" t="30036" r="39591" b="35683"/>
          <a:stretch/>
        </p:blipFill>
        <p:spPr>
          <a:xfrm>
            <a:off x="3470481" y="4005361"/>
            <a:ext cx="1127115" cy="1084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3B39A727-8144-46C3-BBAE-FB6579A2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030" t="30641" r="43450" b="35079"/>
          <a:stretch/>
        </p:blipFill>
        <p:spPr>
          <a:xfrm>
            <a:off x="4666268" y="4003170"/>
            <a:ext cx="1138683" cy="1084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5052CB8A-AE59-49BC-A9E5-F8224B2A65DE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1849" t="30362" r="38931" b="21745"/>
          <a:stretch/>
        </p:blipFill>
        <p:spPr>
          <a:xfrm>
            <a:off x="1081096" y="5232974"/>
            <a:ext cx="1116200" cy="11021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원형: 비어 있음 46">
            <a:extLst>
              <a:ext uri="{FF2B5EF4-FFF2-40B4-BE49-F238E27FC236}">
                <a16:creationId xmlns:a16="http://schemas.microsoft.com/office/drawing/2014/main" id="{B880EE57-57ED-4F5C-B543-B452259EE20A}"/>
              </a:ext>
            </a:extLst>
          </p:cNvPr>
          <p:cNvSpPr/>
          <p:nvPr/>
        </p:nvSpPr>
        <p:spPr>
          <a:xfrm>
            <a:off x="1149694" y="5272537"/>
            <a:ext cx="230698" cy="227787"/>
          </a:xfrm>
          <a:prstGeom prst="donut">
            <a:avLst>
              <a:gd name="adj" fmla="val 10447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곱하기 기호 47">
            <a:extLst>
              <a:ext uri="{FF2B5EF4-FFF2-40B4-BE49-F238E27FC236}">
                <a16:creationId xmlns:a16="http://schemas.microsoft.com/office/drawing/2014/main" id="{5962AE5D-D2EC-4CAA-956B-288874E61BD2}"/>
              </a:ext>
            </a:extLst>
          </p:cNvPr>
          <p:cNvSpPr/>
          <p:nvPr/>
        </p:nvSpPr>
        <p:spPr>
          <a:xfrm>
            <a:off x="1070913" y="4008402"/>
            <a:ext cx="291926" cy="288244"/>
          </a:xfrm>
          <a:prstGeom prst="mathMultiply">
            <a:avLst>
              <a:gd name="adj1" fmla="val 621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곱하기 기호 47">
            <a:extLst>
              <a:ext uri="{FF2B5EF4-FFF2-40B4-BE49-F238E27FC236}">
                <a16:creationId xmlns:a16="http://schemas.microsoft.com/office/drawing/2014/main" id="{5962AE5D-D2EC-4CAA-956B-288874E61BD2}"/>
              </a:ext>
            </a:extLst>
          </p:cNvPr>
          <p:cNvSpPr/>
          <p:nvPr/>
        </p:nvSpPr>
        <p:spPr>
          <a:xfrm>
            <a:off x="2371004" y="4008402"/>
            <a:ext cx="291926" cy="288244"/>
          </a:xfrm>
          <a:prstGeom prst="mathMultiply">
            <a:avLst>
              <a:gd name="adj1" fmla="val 621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곱하기 기호 47">
            <a:extLst>
              <a:ext uri="{FF2B5EF4-FFF2-40B4-BE49-F238E27FC236}">
                <a16:creationId xmlns:a16="http://schemas.microsoft.com/office/drawing/2014/main" id="{5962AE5D-D2EC-4CAA-956B-288874E61BD2}"/>
              </a:ext>
            </a:extLst>
          </p:cNvPr>
          <p:cNvSpPr/>
          <p:nvPr/>
        </p:nvSpPr>
        <p:spPr>
          <a:xfrm>
            <a:off x="3480007" y="4008402"/>
            <a:ext cx="291926" cy="288244"/>
          </a:xfrm>
          <a:prstGeom prst="mathMultiply">
            <a:avLst>
              <a:gd name="adj1" fmla="val 621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곱하기 기호 47">
            <a:extLst>
              <a:ext uri="{FF2B5EF4-FFF2-40B4-BE49-F238E27FC236}">
                <a16:creationId xmlns:a16="http://schemas.microsoft.com/office/drawing/2014/main" id="{5962AE5D-D2EC-4CAA-956B-288874E61BD2}"/>
              </a:ext>
            </a:extLst>
          </p:cNvPr>
          <p:cNvSpPr/>
          <p:nvPr/>
        </p:nvSpPr>
        <p:spPr>
          <a:xfrm>
            <a:off x="4684553" y="4008402"/>
            <a:ext cx="291926" cy="288244"/>
          </a:xfrm>
          <a:prstGeom prst="mathMultiply">
            <a:avLst>
              <a:gd name="adj1" fmla="val 621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1062282" y="4875419"/>
            <a:ext cx="113978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1236945" y="4908675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손가락 벗어남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268782" y="4875419"/>
            <a:ext cx="113978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2443445" y="4908675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손가락 들어감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468932" y="4875419"/>
            <a:ext cx="113978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3694395" y="4908675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손가락 </a:t>
            </a:r>
            <a:r>
              <a:rPr lang="ko-KR" altLang="en-US" sz="1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멀음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4669082" y="4875419"/>
            <a:ext cx="113978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4843745" y="4908675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손가락 가까움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1068632" y="6126369"/>
            <a:ext cx="113978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1186144" y="6159625"/>
            <a:ext cx="895043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가이드라인 맞춤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081096" y="3637669"/>
            <a:ext cx="115926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1271870" y="3679950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손가락 휘어짐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503496" y="3637669"/>
            <a:ext cx="115926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2754595" y="3679950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손가락 펴짐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1081096" y="2612144"/>
            <a:ext cx="115926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1271870" y="2654425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손가락 벌어짐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503496" y="2612144"/>
            <a:ext cx="115926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2713320" y="2654425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손가락 모아짐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</p:spTree>
    <p:extLst>
      <p:ext uri="{BB962C8B-B14F-4D97-AF65-F5344CB8AC3E}">
        <p14:creationId xmlns:p14="http://schemas.microsoft.com/office/powerpoint/2010/main" val="28333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60" y="1844824"/>
            <a:ext cx="7972425" cy="4200525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562488" y="915172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903338" y="80017"/>
            <a:ext cx="5586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1. </a:t>
            </a:r>
            <a:r>
              <a:rPr lang="ko-KR" altLang="en-US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생소해요</a:t>
            </a:r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, </a:t>
            </a:r>
            <a:r>
              <a:rPr lang="ko-KR" altLang="en-US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피보험자의 </a:t>
            </a:r>
            <a:r>
              <a:rPr lang="ko-KR" altLang="en-US" sz="2800" b="1" dirty="0" err="1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?</a:t>
            </a:r>
            <a:endParaRPr lang="ko-KR" altLang="en-US" sz="2800" b="1" dirty="0">
              <a:solidFill>
                <a:srgbClr val="FF9933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67302" y="819033"/>
            <a:ext cx="3509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서명 관련 법령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1064568" y="1508693"/>
            <a:ext cx="8409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법령상 타인의 생명보험에서도 전자서명 허용</a:t>
            </a:r>
            <a:r>
              <a:rPr lang="en-US" altLang="ko-KR" sz="1600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(2018.11.1, </a:t>
            </a:r>
            <a:r>
              <a:rPr lang="ko-KR" altLang="en-US" sz="1600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상법 제 </a:t>
            </a:r>
            <a:r>
              <a:rPr lang="en-US" altLang="ko-KR" sz="1600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731</a:t>
            </a:r>
            <a:r>
              <a:rPr lang="ko-KR" altLang="en-US" sz="1600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조 개정</a:t>
            </a:r>
            <a:r>
              <a:rPr lang="en-US" altLang="ko-KR" sz="1600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  <a:endParaRPr lang="ko-KR" altLang="en-US" sz="1600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8525" l="0" r="88525">
                        <a14:backgroundMark x1="78689" y1="60656" x2="78689" y2="60656"/>
                        <a14:backgroundMark x1="27869" y1="21311" x2="27869" y2="21311"/>
                        <a14:backgroundMark x1="50820" y1="27869" x2="50820" y2="27869"/>
                        <a14:backgroundMark x1="65574" y1="72131" x2="65574" y2="72131"/>
                        <a14:backgroundMark x1="11475" y1="19672" x2="11475" y2="19672"/>
                        <a14:backgroundMark x1="54098" y1="11475" x2="54098" y2="11475"/>
                        <a14:backgroundMark x1="8197" y1="68852" x2="8197" y2="68852"/>
                        <a14:backgroundMark x1="40984" y1="19672" x2="40984" y2="19672"/>
                        <a14:backgroundMark x1="44262" y1="18033" x2="47541" y2="18033"/>
                        <a14:backgroundMark x1="54098" y1="18033" x2="54098" y2="18033"/>
                        <a14:backgroundMark x1="6557" y1="16393" x2="6557" y2="16393"/>
                        <a14:backgroundMark x1="6557" y1="34426" x2="6557" y2="34426"/>
                        <a14:backgroundMark x1="6557" y1="77049" x2="6557" y2="77049"/>
                        <a14:backgroundMark x1="4918" y1="85246" x2="4918" y2="85246"/>
                        <a14:backgroundMark x1="78689" y1="42623" x2="78689" y2="42623"/>
                        <a14:backgroundMark x1="81967" y1="29508" x2="81967" y2="29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0" y="1497574"/>
            <a:ext cx="349673" cy="34967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403463" y="6099800"/>
            <a:ext cx="923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※ 보험업감독규정 제</a:t>
            </a:r>
            <a:r>
              <a:rPr lang="en-US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4-35</a:t>
            </a:r>
            <a:r>
              <a:rPr lang="ko-KR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조의</a:t>
            </a:r>
            <a:r>
              <a:rPr lang="en-US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2 </a:t>
            </a:r>
            <a:r>
              <a:rPr lang="ko-KR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제</a:t>
            </a:r>
            <a:r>
              <a:rPr lang="en-US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3</a:t>
            </a:r>
            <a:r>
              <a:rPr lang="ko-KR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항 제</a:t>
            </a:r>
            <a:r>
              <a:rPr lang="en-US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3</a:t>
            </a:r>
            <a:r>
              <a:rPr lang="ko-KR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호 가</a:t>
            </a:r>
            <a:r>
              <a:rPr lang="en-US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 </a:t>
            </a:r>
            <a:r>
              <a:rPr lang="ko-KR" altLang="ko-KR" sz="1600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보험계약자와 직접 대면하여 중요사항 설명 조건 </a:t>
            </a:r>
            <a:r>
              <a:rPr lang="ko-KR" altLang="ko-KR" sz="1600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충족</a:t>
            </a:r>
            <a:endParaRPr lang="ko-KR" altLang="ko-KR" sz="1600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grpSp>
        <p:nvGrpSpPr>
          <p:cNvPr id="48" name="그룹 47"/>
          <p:cNvGrpSpPr>
            <a:grpSpLocks/>
          </p:cNvGrpSpPr>
          <p:nvPr/>
        </p:nvGrpSpPr>
        <p:grpSpPr bwMode="auto">
          <a:xfrm>
            <a:off x="2138810" y="4653137"/>
            <a:ext cx="3606278" cy="1008112"/>
            <a:chOff x="0" y="0"/>
            <a:chExt cx="1784350" cy="694153"/>
          </a:xfrm>
          <a:noFill/>
        </p:grpSpPr>
        <p:sp>
          <p:nvSpPr>
            <p:cNvPr id="49" name="타원 48"/>
            <p:cNvSpPr/>
            <p:nvPr/>
          </p:nvSpPr>
          <p:spPr>
            <a:xfrm rot="21352728">
              <a:off x="32780" y="173141"/>
              <a:ext cx="1751570" cy="521012"/>
            </a:xfrm>
            <a:prstGeom prst="ellipse">
              <a:avLst/>
            </a:prstGeom>
            <a:grpFill/>
            <a:ln w="41275"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umimoji="0" lang="ko-KR" altLang="en-US"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  <p:sp>
          <p:nvSpPr>
            <p:cNvPr id="50" name="자유형 49"/>
            <p:cNvSpPr/>
            <p:nvPr/>
          </p:nvSpPr>
          <p:spPr>
            <a:xfrm rot="18397160">
              <a:off x="1388997" y="-20805"/>
              <a:ext cx="371698" cy="413308"/>
            </a:xfrm>
            <a:custGeom>
              <a:avLst/>
              <a:gdLst>
                <a:gd name="connsiteX0" fmla="*/ 4741299 w 6390444"/>
                <a:gd name="connsiteY0" fmla="*/ 4458645 h 4460538"/>
                <a:gd name="connsiteX1" fmla="*/ 439756 w 6390444"/>
                <a:gd name="connsiteY1" fmla="*/ 41192 h 4460538"/>
                <a:gd name="connsiteX2" fmla="*/ 6389795 w 6390444"/>
                <a:gd name="connsiteY2" fmla="*/ 2269237 h 4460538"/>
                <a:gd name="connsiteX3" fmla="*/ 14753 w 6390444"/>
                <a:gd name="connsiteY3" fmla="*/ 2591209 h 4460538"/>
                <a:gd name="connsiteX4" fmla="*/ 4638268 w 6390444"/>
                <a:gd name="connsiteY4" fmla="*/ 620741 h 4460538"/>
                <a:gd name="connsiteX5" fmla="*/ 4741299 w 6390444"/>
                <a:gd name="connsiteY5" fmla="*/ 4458645 h 446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0444" h="4460538">
                  <a:moveTo>
                    <a:pt x="4741299" y="4458645"/>
                  </a:moveTo>
                  <a:cubicBezTo>
                    <a:pt x="4041547" y="4362054"/>
                    <a:pt x="165007" y="406093"/>
                    <a:pt x="439756" y="41192"/>
                  </a:cubicBezTo>
                  <a:cubicBezTo>
                    <a:pt x="714505" y="-323709"/>
                    <a:pt x="6460629" y="1844234"/>
                    <a:pt x="6389795" y="2269237"/>
                  </a:cubicBezTo>
                  <a:cubicBezTo>
                    <a:pt x="6318961" y="2694240"/>
                    <a:pt x="306674" y="2865958"/>
                    <a:pt x="14753" y="2591209"/>
                  </a:cubicBezTo>
                  <a:cubicBezTo>
                    <a:pt x="-277168" y="2316460"/>
                    <a:pt x="3850510" y="315941"/>
                    <a:pt x="4638268" y="620741"/>
                  </a:cubicBezTo>
                  <a:cubicBezTo>
                    <a:pt x="5426026" y="925541"/>
                    <a:pt x="5441051" y="4555236"/>
                    <a:pt x="4741299" y="4458645"/>
                  </a:cubicBezTo>
                  <a:close/>
                </a:path>
              </a:pathLst>
            </a:custGeom>
            <a:grpFill/>
            <a:ln w="41275"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umimoji="0" lang="ko-KR" altLang="en-US"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  <p:sp>
          <p:nvSpPr>
            <p:cNvPr id="51" name="타원 50"/>
            <p:cNvSpPr/>
            <p:nvPr/>
          </p:nvSpPr>
          <p:spPr>
            <a:xfrm>
              <a:off x="0" y="197947"/>
              <a:ext cx="1752996" cy="451728"/>
            </a:xfrm>
            <a:prstGeom prst="ellipse">
              <a:avLst/>
            </a:prstGeom>
            <a:grpFill/>
            <a:ln w="41275"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umimoji="0" lang="ko-KR" altLang="en-US"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 rot="20717962">
            <a:off x="6217427" y="3810001"/>
            <a:ext cx="31438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계피상이건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전자청약시</a:t>
            </a:r>
            <a:endParaRPr lang="en-US" altLang="ko-KR" sz="2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대면후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endParaRPr lang="en-US" altLang="ko-KR" sz="2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 algn="ctr"/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지문정보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획득 필수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!!</a:t>
            </a:r>
            <a:endParaRPr lang="en-US" altLang="ko-KR" sz="2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grpSp>
        <p:nvGrpSpPr>
          <p:cNvPr id="22" name="그룹 21"/>
          <p:cNvGrpSpPr>
            <a:grpSpLocks/>
          </p:cNvGrpSpPr>
          <p:nvPr/>
        </p:nvGrpSpPr>
        <p:grpSpPr bwMode="auto">
          <a:xfrm>
            <a:off x="3696731" y="3140968"/>
            <a:ext cx="2696429" cy="858213"/>
            <a:chOff x="0" y="0"/>
            <a:chExt cx="1784350" cy="694153"/>
          </a:xfrm>
          <a:noFill/>
        </p:grpSpPr>
        <p:sp>
          <p:nvSpPr>
            <p:cNvPr id="23" name="타원 22"/>
            <p:cNvSpPr/>
            <p:nvPr/>
          </p:nvSpPr>
          <p:spPr>
            <a:xfrm rot="21352728">
              <a:off x="32780" y="173141"/>
              <a:ext cx="1751570" cy="521012"/>
            </a:xfrm>
            <a:prstGeom prst="ellipse">
              <a:avLst/>
            </a:prstGeom>
            <a:grpFill/>
            <a:ln w="41275"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umimoji="0" lang="ko-KR" altLang="en-US"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  <p:sp>
          <p:nvSpPr>
            <p:cNvPr id="24" name="자유형 23"/>
            <p:cNvSpPr/>
            <p:nvPr/>
          </p:nvSpPr>
          <p:spPr>
            <a:xfrm rot="18397160">
              <a:off x="1388997" y="-20805"/>
              <a:ext cx="371698" cy="413308"/>
            </a:xfrm>
            <a:custGeom>
              <a:avLst/>
              <a:gdLst>
                <a:gd name="connsiteX0" fmla="*/ 4741299 w 6390444"/>
                <a:gd name="connsiteY0" fmla="*/ 4458645 h 4460538"/>
                <a:gd name="connsiteX1" fmla="*/ 439756 w 6390444"/>
                <a:gd name="connsiteY1" fmla="*/ 41192 h 4460538"/>
                <a:gd name="connsiteX2" fmla="*/ 6389795 w 6390444"/>
                <a:gd name="connsiteY2" fmla="*/ 2269237 h 4460538"/>
                <a:gd name="connsiteX3" fmla="*/ 14753 w 6390444"/>
                <a:gd name="connsiteY3" fmla="*/ 2591209 h 4460538"/>
                <a:gd name="connsiteX4" fmla="*/ 4638268 w 6390444"/>
                <a:gd name="connsiteY4" fmla="*/ 620741 h 4460538"/>
                <a:gd name="connsiteX5" fmla="*/ 4741299 w 6390444"/>
                <a:gd name="connsiteY5" fmla="*/ 4458645 h 446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0444" h="4460538">
                  <a:moveTo>
                    <a:pt x="4741299" y="4458645"/>
                  </a:moveTo>
                  <a:cubicBezTo>
                    <a:pt x="4041547" y="4362054"/>
                    <a:pt x="165007" y="406093"/>
                    <a:pt x="439756" y="41192"/>
                  </a:cubicBezTo>
                  <a:cubicBezTo>
                    <a:pt x="714505" y="-323709"/>
                    <a:pt x="6460629" y="1844234"/>
                    <a:pt x="6389795" y="2269237"/>
                  </a:cubicBezTo>
                  <a:cubicBezTo>
                    <a:pt x="6318961" y="2694240"/>
                    <a:pt x="306674" y="2865958"/>
                    <a:pt x="14753" y="2591209"/>
                  </a:cubicBezTo>
                  <a:cubicBezTo>
                    <a:pt x="-277168" y="2316460"/>
                    <a:pt x="3850510" y="315941"/>
                    <a:pt x="4638268" y="620741"/>
                  </a:cubicBezTo>
                  <a:cubicBezTo>
                    <a:pt x="5426026" y="925541"/>
                    <a:pt x="5441051" y="4555236"/>
                    <a:pt x="4741299" y="4458645"/>
                  </a:cubicBezTo>
                  <a:close/>
                </a:path>
              </a:pathLst>
            </a:custGeom>
            <a:grpFill/>
            <a:ln w="41275"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umimoji="0" lang="ko-KR" altLang="en-US"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0" y="197947"/>
              <a:ext cx="1752996" cy="451728"/>
            </a:xfrm>
            <a:prstGeom prst="ellipse">
              <a:avLst/>
            </a:prstGeom>
            <a:grpFill/>
            <a:ln w="41275">
              <a:solidFill>
                <a:srgbClr val="FF0000">
                  <a:alpha val="59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kumimoji="0" lang="ko-KR" altLang="en-US"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76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전자서명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3" y="980728"/>
            <a:ext cx="80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6.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촬영시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유의사항이 있나요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graphicFrame>
        <p:nvGraphicFramePr>
          <p:cNvPr id="62" name="표 61">
            <a:extLst>
              <a:ext uri="{FF2B5EF4-FFF2-40B4-BE49-F238E27FC236}">
                <a16:creationId xmlns:a16="http://schemas.microsoft.com/office/drawing/2014/main" id="{1F794A63-D012-4CEC-8E85-3FDB1D37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11648"/>
              </p:ext>
            </p:extLst>
          </p:nvPr>
        </p:nvGraphicFramePr>
        <p:xfrm>
          <a:off x="344488" y="1631644"/>
          <a:ext cx="9361040" cy="2448352"/>
        </p:xfrm>
        <a:graphic>
          <a:graphicData uri="http://schemas.openxmlformats.org/drawingml/2006/table">
            <a:tbl>
              <a:tblPr/>
              <a:tblGrid>
                <a:gridCol w="652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No.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사진 안내</a:t>
                      </a:r>
                      <a:endParaRPr kumimoji="1" lang="en-US" altLang="ko-K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굴림" pitchFamily="50" charset="-127"/>
                        </a:rPr>
                        <a:t>유의 사항 안내</a:t>
                      </a:r>
                      <a:endParaRPr kumimoji="1" lang="ko-KR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굴림" pitchFamily="50" charset="-127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5</a:t>
                      </a:r>
                      <a:endParaRPr kumimoji="0" lang="en-US" altLang="ko-KR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실내에서</a:t>
                      </a:r>
                      <a:r>
                        <a:rPr kumimoji="1"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, 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인물이나 사물</a:t>
                      </a:r>
                      <a:r>
                        <a:rPr kumimoji="1"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(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풍경</a:t>
                      </a:r>
                      <a:r>
                        <a:rPr kumimoji="1"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)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이 없는   </a:t>
                      </a:r>
                      <a:r>
                        <a:rPr kumimoji="1" lang="ko-KR" altLang="en-US" sz="1600" b="1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단조로운 배경에서의 촬영 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을 권장합니다</a:t>
                      </a:r>
                      <a:r>
                        <a:rPr kumimoji="1" lang="en-US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  <a:r>
                        <a:rPr kumimoji="1" lang="ko-KR" altLang="en-US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</a:t>
                      </a:r>
                      <a:endParaRPr kumimoji="1" lang="ko-KR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5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6</a:t>
                      </a:r>
                      <a:endParaRPr kumimoji="0" lang="en-US" altLang="ko-KR" sz="16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직사광선이나 강한 조명으로 인해 촬영 손가락에 </a:t>
                      </a:r>
                      <a:r>
                        <a:rPr kumimoji="1" lang="ko-KR" altLang="en-US" sz="1400" b="1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그림자 가 발생하면 촬영이 어려울 수</a:t>
                      </a:r>
                      <a:r>
                        <a:rPr kumimoji="1"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있습니다</a:t>
                      </a:r>
                      <a:r>
                        <a:rPr kumimoji="1"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</a:p>
                    <a:p>
                      <a:pPr marL="95250" indent="-95250" defTabSz="914400" fontAlgn="base" latinLnBrk="1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endParaRPr kumimoji="1" lang="en-US" altLang="ko-KR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후레쉬가</a:t>
                      </a:r>
                      <a:r>
                        <a:rPr kumimoji="1"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터지는 경우 빛 반사가 되는 </a:t>
                      </a:r>
                      <a:r>
                        <a:rPr kumimoji="1" lang="ko-KR" altLang="en-US" sz="1400" b="1" dirty="0" smtClean="0">
                          <a:solidFill>
                            <a:srgbClr val="FF0000"/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역광 배경은 촬영이 어려울 수</a:t>
                      </a:r>
                      <a:r>
                        <a:rPr kumimoji="1" lang="ko-KR" altLang="en-US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 있습니다</a:t>
                      </a:r>
                      <a:r>
                        <a:rPr kumimoji="1" lang="en-US" altLang="ko-KR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</a:rPr>
                        <a:t>.</a:t>
                      </a: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3" name="그림 62">
            <a:extLst>
              <a:ext uri="{FF2B5EF4-FFF2-40B4-BE49-F238E27FC236}">
                <a16:creationId xmlns:a16="http://schemas.microsoft.com/office/drawing/2014/main" id="{D3097D71-BE31-4CB8-A072-853E68D893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3" b="14317"/>
          <a:stretch/>
        </p:blipFill>
        <p:spPr>
          <a:xfrm>
            <a:off x="2493947" y="1993762"/>
            <a:ext cx="1155099" cy="8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4" name="그림 63">
            <a:extLst>
              <a:ext uri="{FF2B5EF4-FFF2-40B4-BE49-F238E27FC236}">
                <a16:creationId xmlns:a16="http://schemas.microsoft.com/office/drawing/2014/main" id="{B31EDFAC-24E0-4814-9684-D5B85A81AD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3"/>
          <a:stretch/>
        </p:blipFill>
        <p:spPr>
          <a:xfrm>
            <a:off x="1075988" y="1993762"/>
            <a:ext cx="1152175" cy="8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5" name="원형: 비어 있음 46">
            <a:extLst>
              <a:ext uri="{FF2B5EF4-FFF2-40B4-BE49-F238E27FC236}">
                <a16:creationId xmlns:a16="http://schemas.microsoft.com/office/drawing/2014/main" id="{B880EE57-57ED-4F5C-B543-B452259EE20A}"/>
              </a:ext>
            </a:extLst>
          </p:cNvPr>
          <p:cNvSpPr/>
          <p:nvPr/>
        </p:nvSpPr>
        <p:spPr>
          <a:xfrm>
            <a:off x="2546694" y="2008637"/>
            <a:ext cx="184357" cy="182031"/>
          </a:xfrm>
          <a:prstGeom prst="donut">
            <a:avLst>
              <a:gd name="adj" fmla="val 10447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곱하기 기호 47">
            <a:extLst>
              <a:ext uri="{FF2B5EF4-FFF2-40B4-BE49-F238E27FC236}">
                <a16:creationId xmlns:a16="http://schemas.microsoft.com/office/drawing/2014/main" id="{5962AE5D-D2EC-4CAA-956B-288874E61BD2}"/>
              </a:ext>
            </a:extLst>
          </p:cNvPr>
          <p:cNvSpPr/>
          <p:nvPr/>
        </p:nvSpPr>
        <p:spPr>
          <a:xfrm>
            <a:off x="1070913" y="1963702"/>
            <a:ext cx="291926" cy="288244"/>
          </a:xfrm>
          <a:prstGeom prst="mathMultiply">
            <a:avLst>
              <a:gd name="adj1" fmla="val 621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7C2465FF-99B3-4501-A58E-C46F5F37D3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" t="1291" r="489"/>
          <a:stretch/>
        </p:blipFill>
        <p:spPr>
          <a:xfrm>
            <a:off x="2489524" y="3100931"/>
            <a:ext cx="1150987" cy="843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A92041AE-6434-4575-9623-775273D6D9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78" y="3115948"/>
            <a:ext cx="1149703" cy="837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9" name="곱하기 기호 47">
            <a:extLst>
              <a:ext uri="{FF2B5EF4-FFF2-40B4-BE49-F238E27FC236}">
                <a16:creationId xmlns:a16="http://schemas.microsoft.com/office/drawing/2014/main" id="{5962AE5D-D2EC-4CAA-956B-288874E61BD2}"/>
              </a:ext>
            </a:extLst>
          </p:cNvPr>
          <p:cNvSpPr/>
          <p:nvPr/>
        </p:nvSpPr>
        <p:spPr>
          <a:xfrm>
            <a:off x="2485776" y="3085739"/>
            <a:ext cx="291926" cy="288244"/>
          </a:xfrm>
          <a:prstGeom prst="mathMultiply">
            <a:avLst>
              <a:gd name="adj1" fmla="val 621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곱하기 기호 47">
            <a:extLst>
              <a:ext uri="{FF2B5EF4-FFF2-40B4-BE49-F238E27FC236}">
                <a16:creationId xmlns:a16="http://schemas.microsoft.com/office/drawing/2014/main" id="{5962AE5D-D2EC-4CAA-956B-288874E61BD2}"/>
              </a:ext>
            </a:extLst>
          </p:cNvPr>
          <p:cNvSpPr/>
          <p:nvPr/>
        </p:nvSpPr>
        <p:spPr>
          <a:xfrm>
            <a:off x="1072383" y="3099273"/>
            <a:ext cx="291926" cy="288244"/>
          </a:xfrm>
          <a:prstGeom prst="mathMultiply">
            <a:avLst>
              <a:gd name="adj1" fmla="val 621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>
            <a:off x="1065221" y="2612144"/>
            <a:ext cx="115926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1271870" y="2654425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복잡한 배경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2490796" y="2612144"/>
            <a:ext cx="115926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2713320" y="2654425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단조로운 배경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069866" y="3728665"/>
            <a:ext cx="115926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1311440" y="3764596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그림자 발생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77" name="직사각형 76"/>
          <p:cNvSpPr/>
          <p:nvPr/>
        </p:nvSpPr>
        <p:spPr>
          <a:xfrm>
            <a:off x="2483232" y="3727831"/>
            <a:ext cx="1159260" cy="2257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8328C2-AF23-49E5-8EF2-6AF27E9AE871}"/>
              </a:ext>
            </a:extLst>
          </p:cNvPr>
          <p:cNvSpPr txBox="1"/>
          <p:nvPr/>
        </p:nvSpPr>
        <p:spPr>
          <a:xfrm>
            <a:off x="2670831" y="3757412"/>
            <a:ext cx="795478" cy="153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B w="0"/>
            </a:sp3d>
          </a:bodyPr>
          <a:lstStyle>
            <a:defPPr>
              <a:defRPr lang="ko-KR"/>
            </a:defPPr>
            <a:lvl2pPr marL="92075" lvl="1" indent="-88900" defTabSz="898722" eaLnBrk="0" latinLnBrk="0" hangingPunct="0">
              <a:buClr>
                <a:schemeClr val="tx1">
                  <a:lumMod val="85000"/>
                  <a:lumOff val="15000"/>
                </a:schemeClr>
              </a:buClr>
              <a:buSzPct val="95000"/>
              <a:buFont typeface="Arial" pitchFamily="34" charset="0"/>
              <a:buChar char="•"/>
              <a:tabLst>
                <a:tab pos="4896406" algn="l"/>
              </a:tabLst>
              <a:defRPr sz="1100">
                <a:latin typeface="Rix고딕 B" panose="02020603020101020101" pitchFamily="18" charset="-127"/>
                <a:ea typeface="Rix고딕 B" panose="02020603020101020101" pitchFamily="18" charset="-127"/>
              </a:defRPr>
            </a:lvl2pPr>
          </a:lstStyle>
          <a:p>
            <a:pPr marL="3175" lvl="1" indent="0">
              <a:buNone/>
              <a:defRPr/>
            </a:pPr>
            <a:r>
              <a:rPr lang="ko-KR" altLang="en-US" sz="1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현대해상 고딕 Medium" panose="020B0600000101010101" pitchFamily="50" charset="-127"/>
                <a:ea typeface="현대해상 고딕 Medium" panose="020B0600000101010101" pitchFamily="50" charset="-127"/>
                <a:sym typeface="Monotype Sorts"/>
              </a:rPr>
              <a:t>빛 반사의 역광</a:t>
            </a:r>
            <a:endParaRPr lang="ko-KR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현대해상 고딕 Medium" panose="020B0600000101010101" pitchFamily="50" charset="-127"/>
              <a:ea typeface="현대해상 고딕 Medium" panose="020B0600000101010101" pitchFamily="50" charset="-127"/>
              <a:sym typeface="Monotype Sorts"/>
            </a:endParaRPr>
          </a:p>
        </p:txBody>
      </p:sp>
      <p:sp>
        <p:nvSpPr>
          <p:cNvPr id="79" name="Text Box 56">
            <a:extLst>
              <a:ext uri="{FF2B5EF4-FFF2-40B4-BE49-F238E27FC236}">
                <a16:creationId xmlns:a16="http://schemas.microsoft.com/office/drawing/2014/main" id="{58A7A707-EA3C-4B0B-B385-2A8C768C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20" y="4206415"/>
            <a:ext cx="7549430" cy="395869"/>
          </a:xfrm>
          <a:prstGeom prst="rect">
            <a:avLst/>
          </a:prstGeom>
          <a:noFill/>
          <a:ln>
            <a:noFill/>
          </a:ln>
        </p:spPr>
        <p:txBody>
          <a:bodyPr wrap="none" lIns="0" tIns="36000" rIns="72000" bIns="36000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kern="0" spc="-3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※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위와 같이 바른 손 모양으로 촬영해도 촬영이 되지 않는다면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, </a:t>
            </a:r>
            <a:r>
              <a:rPr lang="ko-KR" altLang="en-US" sz="1400" b="1" dirty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촬영 대상 손가락을 </a:t>
            </a:r>
            <a:r>
              <a:rPr lang="ko-KR" altLang="en-US" sz="1400" b="1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변경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해 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주십시오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현대해상 고딕 Light" panose="020B0600000101010101" pitchFamily="50" charset="-127"/>
              <a:ea typeface="현대해상 고딕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05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전자서명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3" y="980728"/>
            <a:ext cx="80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7.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전자서명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촬영시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손가락 변경은 어떻게 하나요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graphicFrame>
        <p:nvGraphicFramePr>
          <p:cNvPr id="23" name="표 22">
            <a:extLst>
              <a:ext uri="{FF2B5EF4-FFF2-40B4-BE49-F238E27FC236}">
                <a16:creationId xmlns:a16="http://schemas.microsoft.com/office/drawing/2014/main" id="{1F794A63-D012-4CEC-8E85-3FDB1D379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60786"/>
              </p:ext>
            </p:extLst>
          </p:nvPr>
        </p:nvGraphicFramePr>
        <p:xfrm>
          <a:off x="344488" y="1521916"/>
          <a:ext cx="9361040" cy="4871300"/>
        </p:xfrm>
        <a:graphic>
          <a:graphicData uri="http://schemas.openxmlformats.org/drawingml/2006/table">
            <a:tbl>
              <a:tblPr/>
              <a:tblGrid>
                <a:gridCol w="463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728">
                  <a:extLst>
                    <a:ext uri="{9D8B030D-6E8A-4147-A177-3AD203B41FA5}">
                      <a16:colId xmlns:a16="http://schemas.microsoft.com/office/drawing/2014/main" val="558221232"/>
                    </a:ext>
                  </a:extLst>
                </a:gridCol>
              </a:tblGrid>
              <a:tr h="586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No.</a:t>
                      </a:r>
                    </a:p>
                  </a:txBody>
                  <a:tcPr marL="36000" marR="36000" marT="36000" marB="360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1.</a:t>
                      </a: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손가락 변경</a:t>
                      </a:r>
                      <a:endParaRPr kumimoji="1" lang="en-US" altLang="ko-KR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>
                      <a:lvl1pPr algn="just" defTabSz="1019175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1pPr>
                      <a:lvl2pPr marL="742950" indent="-28575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2pPr>
                      <a:lvl3pPr marL="11430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3pPr>
                      <a:lvl4pPr marL="16002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4pPr>
                      <a:lvl5pPr marL="2057400" indent="-228600" algn="just" defTabSz="1019175" eaLnBrk="0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5pPr>
                      <a:lvl6pPr marL="25146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6pPr>
                      <a:lvl7pPr marL="29718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7pPr>
                      <a:lvl8pPr marL="34290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8pPr>
                      <a:lvl9pPr marL="3886200" indent="-228600" algn="just" defTabSz="1019175" eaLnBrk="0" fontAlgn="base" hangingPunct="0">
                        <a:lnSpc>
                          <a:spcPct val="11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defRPr kumimoji="1" sz="1000">
                          <a:solidFill>
                            <a:srgbClr val="000000"/>
                          </a:solidFill>
                          <a:latin typeface="KoPub바탕체 Light" pitchFamily="18" charset="-127"/>
                          <a:ea typeface="KoPub바탕체 Light" pitchFamily="18" charset="-127"/>
                          <a:cs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2.</a:t>
                      </a: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변경 할 손가락 선택</a:t>
                      </a:r>
                      <a:endParaRPr kumimoji="1" lang="ko-KR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3.</a:t>
                      </a:r>
                      <a:r>
                        <a:rPr kumimoji="1" lang="ko-KR" altLang="en-US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변경 할 손가락 가이드라인 노출</a:t>
                      </a:r>
                      <a:endParaRPr kumimoji="1" lang="ko-KR" alt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4B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5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1</a:t>
                      </a: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  <a:cs typeface="+mn-cs"/>
                      </a:endParaRP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rgbClr val="EAEAEA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indent="0" defTabSz="914400" fontAlgn="base" latinLnBrk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/>
                      </a:pPr>
                      <a:endParaRPr kumimoji="1"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95250" indent="-95250" defTabSz="914400" fontAlgn="base" latinLnBrk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endParaRPr kumimoji="1" lang="en-US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현대해상 고딕 Light" panose="020B0600000101010101" pitchFamily="50" charset="-127"/>
                        <a:ea typeface="현대해상 고딕 Light" panose="020B0600000101010101" pitchFamily="50" charset="-127"/>
                      </a:endParaRP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bg1">
                          <a:lumMod val="9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6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2</a:t>
                      </a:r>
                    </a:p>
                  </a:txBody>
                  <a:tcPr marL="36000" marR="36000" marT="28800" marB="28800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-9525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Char char="•"/>
                        <a:defRPr/>
                      </a:pPr>
                      <a:r>
                        <a:rPr kumimoji="1" lang="ko-KR" alt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손가락 선택 아이콘을 클릭해 주십시오</a:t>
                      </a:r>
                      <a:r>
                        <a:rPr kumimoji="1" lang="en-US" altLang="ko-KR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36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등록할 손가락을 선택</a:t>
                      </a:r>
                      <a:r>
                        <a:rPr kumimoji="1" lang="ko-KR" altLang="en-US" sz="14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 후 촬영하기를 클릭해 </a:t>
                      </a:r>
                      <a:r>
                        <a:rPr kumimoji="1" lang="ko-KR" alt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주십시오</a:t>
                      </a:r>
                      <a:r>
                        <a:rPr kumimoji="1" lang="en-US" altLang="ko-KR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lvl="0" indent="-9525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1" lang="ko-KR" altLang="en-US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변경된 손가락 가이드 라인 확인</a:t>
                      </a:r>
                      <a:r>
                        <a:rPr kumimoji="1" lang="en-US" altLang="ko-KR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현대해상 고딕 Light" panose="020B0600000101010101" pitchFamily="50" charset="-127"/>
                          <a:ea typeface="현대해상 고딕 Light" panose="020B0600000101010101" pitchFamily="50" charset="-127"/>
                          <a:cs typeface="+mn-cs"/>
                        </a:rPr>
                        <a:t>.</a:t>
                      </a:r>
                    </a:p>
                  </a:txBody>
                  <a:tcPr marL="72000" marR="36000" marT="28800" marB="28800" anchor="ctr" horzOverflow="overflow">
                    <a:lnL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" name="그림 23">
            <a:extLst>
              <a:ext uri="{FF2B5EF4-FFF2-40B4-BE49-F238E27FC236}">
                <a16:creationId xmlns:a16="http://schemas.microsoft.com/office/drawing/2014/main" id="{7A09E738-67B2-4FD7-94E7-C8C6E99991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53" t="3690" r="4977" b="31792"/>
          <a:stretch/>
        </p:blipFill>
        <p:spPr>
          <a:xfrm>
            <a:off x="1177219" y="2233723"/>
            <a:ext cx="2297485" cy="3354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EA02B755-3777-F444-B69C-6BE5B6EBF6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4"/>
          <a:stretch/>
        </p:blipFill>
        <p:spPr>
          <a:xfrm>
            <a:off x="4163170" y="2224942"/>
            <a:ext cx="2296020" cy="3364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305456C-9ED1-4D4C-A46C-AFFE68FD7C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56" t="4382" r="3409" b="31859"/>
          <a:stretch/>
        </p:blipFill>
        <p:spPr>
          <a:xfrm>
            <a:off x="7096633" y="2207333"/>
            <a:ext cx="2288679" cy="3374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직사각형 26"/>
          <p:cNvSpPr/>
          <p:nvPr/>
        </p:nvSpPr>
        <p:spPr>
          <a:xfrm>
            <a:off x="4653914" y="3512436"/>
            <a:ext cx="291747" cy="2286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4722688" y="3581445"/>
            <a:ext cx="132681" cy="95015"/>
          </a:xfrm>
          <a:prstGeom prst="ellipse">
            <a:avLst/>
          </a:prstGeom>
          <a:solidFill>
            <a:srgbClr val="F08D03"/>
          </a:solidFill>
          <a:ln w="6350">
            <a:solidFill>
              <a:srgbClr val="939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019392" y="5239512"/>
            <a:ext cx="1495707" cy="3886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107680" y="3123816"/>
            <a:ext cx="1266544" cy="12089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75961E6A-2236-D34E-9213-7CC72BAA46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69434" r="5510" b="21402"/>
          <a:stretch/>
        </p:blipFill>
        <p:spPr>
          <a:xfrm>
            <a:off x="1272240" y="5033010"/>
            <a:ext cx="2147235" cy="462968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2848707" y="5007395"/>
            <a:ext cx="588351" cy="49530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75961E6A-2236-D34E-9213-7CC72BAA46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t="69434" r="5510" b="21402"/>
          <a:stretch/>
        </p:blipFill>
        <p:spPr>
          <a:xfrm>
            <a:off x="7171878" y="5033010"/>
            <a:ext cx="2147235" cy="462968"/>
          </a:xfrm>
          <a:prstGeom prst="rect">
            <a:avLst/>
          </a:prstGeom>
        </p:spPr>
      </p:pic>
      <p:sp>
        <p:nvSpPr>
          <p:cNvPr id="35" name="타원 34"/>
          <p:cNvSpPr/>
          <p:nvPr/>
        </p:nvSpPr>
        <p:spPr>
          <a:xfrm>
            <a:off x="5670530" y="5118612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2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2766191" y="5026293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1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4683471" y="3368001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1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8815856" y="3218532"/>
            <a:ext cx="193430" cy="18463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 smtClean="0">
                <a:solidFill>
                  <a:srgbClr val="FF0000"/>
                </a:solidFill>
              </a:rPr>
              <a:t>1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39" name="Text Box 56">
            <a:extLst>
              <a:ext uri="{FF2B5EF4-FFF2-40B4-BE49-F238E27FC236}">
                <a16:creationId xmlns:a16="http://schemas.microsoft.com/office/drawing/2014/main" id="{58A7A707-EA3C-4B0B-B385-2A8C768C5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816" y="6308157"/>
            <a:ext cx="9202696" cy="395869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72000" bIns="36000" anchor="ctr" anchorCtr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1400" kern="0" spc="-3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※ </a:t>
            </a:r>
            <a:r>
              <a:rPr lang="ko-KR" altLang="en-US" sz="1400" kern="0" spc="-3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유의사항 가이드로 촬영 불가</a:t>
            </a:r>
            <a:r>
              <a:rPr lang="en-US" altLang="ko-KR" sz="1400" kern="0" spc="-3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, </a:t>
            </a:r>
            <a:r>
              <a:rPr lang="ko-KR" altLang="en-US" sz="1400" kern="0" spc="-3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지문이 닳은 손가락으로 촬영 불가</a:t>
            </a:r>
            <a:r>
              <a:rPr lang="en-US" altLang="ko-KR" sz="1400" kern="0" spc="-3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, </a:t>
            </a:r>
            <a:r>
              <a:rPr lang="ko-KR" altLang="en-US" sz="1400" kern="0" spc="-3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해당 손가락의 장애로 촬영 불가한 </a:t>
            </a:r>
            <a:r>
              <a:rPr lang="ko-KR" altLang="en-US" sz="1400" kern="0" spc="-30" dirty="0" smtClean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srgbClr val="00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경우</a:t>
            </a:r>
            <a:r>
              <a: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 </a:t>
            </a:r>
            <a:r>
              <a:rPr lang="ko-KR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손가락 변경</a:t>
            </a:r>
            <a:endParaRPr kumimoji="0" lang="ko-KR" altLang="en-US" sz="1400" kern="0" spc="-30" dirty="0">
              <a:ln>
                <a:solidFill>
                  <a:srgbClr val="5B9BD5">
                    <a:alpha val="0"/>
                  </a:srgbClr>
                </a:solidFill>
              </a:ln>
              <a:solidFill>
                <a:srgbClr val="FF0000"/>
              </a:solidFill>
              <a:latin typeface="현대해상 고딕 Light" panose="020B0600000101010101" pitchFamily="50" charset="-127"/>
              <a:ea typeface="현대해상 고딕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57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전자서명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3" y="980728"/>
            <a:ext cx="80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8. 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이런 팝업이 뜨고 더 이상 진행되지 않습니다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 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어떻게 해야하나요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2840" y="1551140"/>
            <a:ext cx="5976664" cy="3139321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지문촬영하기 전까지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앱설치가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안된 아이폰의 경우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해당 팝업이 뜨게 됩니다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 </a:t>
            </a:r>
          </a:p>
          <a:p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이 경우는 다시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알림톡으로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가신 후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하단에 있는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[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현대해상 앱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바로가기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]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를 통하여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앱설치를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진행하고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해당 화면에서 다시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[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지문촬영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시작하기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]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를 누르시면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정상적으로 진행 됩니다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 </a:t>
            </a:r>
          </a:p>
          <a:p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이렇게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앱설치가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안된경우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서명하기까지의 절차가 번거롭기때문에 반드시 </a:t>
            </a:r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서명전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[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현대해상 모바일 앱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]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을 설치하실 수 있도록 안내 부탁드립니다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 </a:t>
            </a:r>
          </a:p>
        </p:txBody>
      </p:sp>
      <p:sp>
        <p:nvSpPr>
          <p:cNvPr id="40" name="직사각형 39"/>
          <p:cNvSpPr/>
          <p:nvPr/>
        </p:nvSpPr>
        <p:spPr>
          <a:xfrm>
            <a:off x="776536" y="4293096"/>
            <a:ext cx="1296144" cy="401965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3" y="1546948"/>
            <a:ext cx="2808313" cy="476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전자서명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3" y="980728"/>
            <a:ext cx="80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9. 3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번 촬영되는데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 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너무 많이 </a:t>
            </a:r>
            <a:r>
              <a:rPr lang="ko-KR" altLang="en-US" sz="2000" b="1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촬영하는건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아닌가요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3" y="1532859"/>
            <a:ext cx="2808313" cy="47798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512840" y="1551140"/>
            <a:ext cx="5976664" cy="2031325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 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자동으로 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3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번 촬영되는 것이 맞습니다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 </a:t>
            </a:r>
          </a:p>
          <a:p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지문촬영의</a:t>
            </a:r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kumimoji="1"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품질을 </a:t>
            </a:r>
            <a:r>
              <a:rPr kumimoji="1"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위해 </a:t>
            </a:r>
            <a:endParaRPr kumimoji="1"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kumimoji="1"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등록용으로</a:t>
            </a:r>
            <a:r>
              <a:rPr kumimoji="1"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kumimoji="1"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2</a:t>
            </a:r>
            <a:r>
              <a:rPr kumimoji="1"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번 </a:t>
            </a:r>
            <a:r>
              <a:rPr kumimoji="1"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 </a:t>
            </a:r>
            <a:r>
              <a:rPr kumimoji="1" lang="ko-KR" altLang="en-US" dirty="0" err="1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서명용으로</a:t>
            </a:r>
            <a:r>
              <a:rPr kumimoji="1"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kumimoji="1" lang="en-US" altLang="ko-KR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1</a:t>
            </a:r>
            <a:r>
              <a:rPr kumimoji="1" lang="ko-KR" altLang="en-US" dirty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번 </a:t>
            </a:r>
            <a:r>
              <a:rPr kumimoji="1"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촬영 진행되며</a:t>
            </a:r>
            <a:endParaRPr kumimoji="1"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kumimoji="1"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가이드에 맞춰서 자세를 유지하시면 자동 촬영 후 </a:t>
            </a:r>
            <a:r>
              <a:rPr kumimoji="1" lang="ko-KR" altLang="en-US" dirty="0" err="1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정상종료</a:t>
            </a:r>
            <a:r>
              <a:rPr kumimoji="1"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됩니다</a:t>
            </a:r>
            <a:r>
              <a:rPr kumimoji="1"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 </a:t>
            </a:r>
          </a:p>
          <a:p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76536" y="4293096"/>
            <a:ext cx="1296144" cy="401965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0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223" y="764707"/>
            <a:ext cx="9563306" cy="45719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171600" y="189709"/>
            <a:ext cx="7845110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901" tIns="37950" rIns="75901" bIns="37950">
            <a:spAutoFit/>
          </a:bodyPr>
          <a:lstStyle>
            <a:lvl1pPr latinLnBrk="1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800" b="1" dirty="0" err="1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전자서명 </a:t>
            </a:r>
            <a:r>
              <a:rPr lang="en-US" altLang="ko-KR" sz="2800" b="1" dirty="0" smtClean="0">
                <a:solidFill>
                  <a:prstClr val="black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FAQ</a:t>
            </a:r>
            <a:endParaRPr lang="en-US" altLang="ko-KR" sz="2800" b="1" dirty="0">
              <a:solidFill>
                <a:prstClr val="black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8503" y="980728"/>
            <a:ext cx="80411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10. </a:t>
            </a:r>
            <a:r>
              <a:rPr lang="ko-KR" altLang="en-US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손이 흔들려서 촬영이 잘 안되는데 어떻게 해야 되나요</a:t>
            </a:r>
            <a:r>
              <a:rPr lang="en-US" altLang="ko-KR" sz="2000" b="1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?</a:t>
            </a:r>
            <a:endParaRPr lang="ko-KR" altLang="en-US" sz="2000" b="1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7309" y="1597167"/>
            <a:ext cx="6480720" cy="1200329"/>
          </a:xfrm>
          <a:prstGeom prst="rect">
            <a:avLst/>
          </a:prstGeom>
          <a:solidFill>
            <a:srgbClr val="FFDF7F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손을 들고 촬영하면 흔들림으로 인해 촬영이 잘 안될 수 있습니다</a:t>
            </a:r>
            <a:r>
              <a:rPr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</a:p>
          <a:p>
            <a:endParaRPr lang="en-US" altLang="ko-KR" dirty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r>
              <a:rPr kumimoji="1"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앉은 자리에서 인식하고자 하는 손을 무릎에 대고 고정된 자세로 시도하면</a:t>
            </a:r>
            <a:r>
              <a:rPr kumimoji="1"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,</a:t>
            </a:r>
            <a:r>
              <a:rPr kumimoji="1" lang="ko-KR" altLang="en-US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보다 안정적으로 촬영하실 수 있습니다</a:t>
            </a:r>
            <a:r>
              <a:rPr kumimoji="1" lang="en-US" altLang="ko-KR" dirty="0" smtClean="0"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.</a:t>
            </a:r>
            <a:endParaRPr lang="en-US" altLang="ko-KR" dirty="0" smtClean="0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76536" y="4293096"/>
            <a:ext cx="1296144" cy="401965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59" y="1380249"/>
            <a:ext cx="2800741" cy="526806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4202">
            <a:off x="1359185" y="2556617"/>
            <a:ext cx="234151" cy="48175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476261" y="3823318"/>
            <a:ext cx="524411" cy="469778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328468" y="2674189"/>
            <a:ext cx="147792" cy="1149129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endCxn id="11" idx="0"/>
          </p:cNvCxnSpPr>
          <p:nvPr/>
        </p:nvCxnSpPr>
        <p:spPr>
          <a:xfrm>
            <a:off x="1434484" y="2658253"/>
            <a:ext cx="303983" cy="116506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8171" y="6237312"/>
            <a:ext cx="3879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※ </a:t>
            </a:r>
            <a:r>
              <a:rPr lang="ko-KR" altLang="en-US" sz="1200" dirty="0" err="1" smtClean="0"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지문인증</a:t>
            </a:r>
            <a:r>
              <a:rPr lang="ko-KR" altLang="en-US" sz="1200" dirty="0" smtClean="0"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 </a:t>
            </a:r>
            <a:r>
              <a:rPr lang="ko-KR" altLang="en-US" sz="1200" dirty="0" err="1" smtClean="0"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전자청약의</a:t>
            </a:r>
            <a:r>
              <a:rPr lang="ko-KR" altLang="en-US" sz="1200" dirty="0" smtClean="0"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 바른 자세</a:t>
            </a:r>
            <a:endParaRPr lang="ko-KR" altLang="en-US" sz="1200" dirty="0">
              <a:latin typeface="현대해상 고딕 Light" panose="020B0600000101010101" pitchFamily="50" charset="-127"/>
              <a:ea typeface="현대해상 고딕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3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20752" y="4149080"/>
            <a:ext cx="3948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6000" b="1" spc="-130" dirty="0" smtClean="0">
                <a:solidFill>
                  <a:srgbClr val="FF6E0E"/>
                </a:solidFill>
                <a:latin typeface="+mn-ea"/>
              </a:rPr>
              <a:t>감사합니다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84" y="1268760"/>
            <a:ext cx="3543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0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62488" y="915172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67302" y="819033"/>
            <a:ext cx="502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지문 </a:t>
            </a:r>
            <a:r>
              <a:rPr lang="ko-KR" altLang="en-US" sz="2400" dirty="0" err="1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분산관리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FLOW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338" y="80017"/>
            <a:ext cx="394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2. </a:t>
            </a:r>
            <a:r>
              <a:rPr lang="ko-KR" altLang="en-US" sz="2800" b="1" dirty="0" err="1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, </a:t>
            </a:r>
            <a:r>
              <a:rPr lang="ko-KR" altLang="en-US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안전합니다</a:t>
            </a:r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!</a:t>
            </a:r>
            <a:endParaRPr lang="ko-KR" altLang="en-US" sz="2800" b="1" dirty="0">
              <a:solidFill>
                <a:srgbClr val="FF9933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AE4FB-13F6-4128-8B30-1A260EB21908}"/>
              </a:ext>
            </a:extLst>
          </p:cNvPr>
          <p:cNvSpPr txBox="1"/>
          <p:nvPr/>
        </p:nvSpPr>
        <p:spPr>
          <a:xfrm>
            <a:off x="451604" y="5511535"/>
            <a:ext cx="178084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/>
            <a:r>
              <a:rPr lang="en-US" altLang="ko-KR" sz="1000" i="1" dirty="0">
                <a:solidFill>
                  <a:prstClr val="black">
                    <a:lumMod val="75000"/>
                    <a:lumOff val="25000"/>
                  </a:prstClr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  <a:cs typeface="Arial" pitchFamily="34" charset="0"/>
              </a:rPr>
              <a:t>※ </a:t>
            </a:r>
            <a:r>
              <a:rPr lang="ko-KR" alt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현대해상 고딕 Light" panose="020B0600000101010101" pitchFamily="50" charset="-127"/>
                <a:cs typeface="Arial" pitchFamily="34" charset="0"/>
              </a:rPr>
              <a:t>지문 원본 이미지는 </a:t>
            </a: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현대해상 고딕 Light" panose="020B0600000101010101" pitchFamily="50" charset="-127"/>
              <a:cs typeface="Arial" pitchFamily="34" charset="0"/>
            </a:endParaRPr>
          </a:p>
          <a:p>
            <a:pPr marL="180975" indent="-180975"/>
            <a:r>
              <a:rPr lang="ko-KR" alt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현대해상 고딕 Light" panose="020B0600000101010101" pitchFamily="50" charset="-127"/>
                <a:cs typeface="Arial" pitchFamily="34" charset="0"/>
              </a:rPr>
              <a:t>지문 템플릿 추출 후 </a:t>
            </a:r>
            <a:endParaRPr lang="en-US" altLang="ko-KR" sz="10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현대해상 고딕 Light" panose="020B0600000101010101" pitchFamily="50" charset="-127"/>
              <a:cs typeface="Arial" pitchFamily="34" charset="0"/>
            </a:endParaRPr>
          </a:p>
          <a:p>
            <a:pPr marL="180975" indent="-180975"/>
            <a:r>
              <a:rPr lang="ko-KR" altLang="en-US" sz="10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ea typeface="현대해상 고딕 Light" panose="020B0600000101010101" pitchFamily="50" charset="-127"/>
                <a:cs typeface="Arial" pitchFamily="34" charset="0"/>
              </a:rPr>
              <a:t>즉시 폐기 </a:t>
            </a:r>
            <a:endParaRPr lang="ko-KR" altLang="en-US" sz="1200" i="1" dirty="0">
              <a:solidFill>
                <a:prstClr val="black"/>
              </a:solidFill>
              <a:latin typeface="Calibri"/>
              <a:ea typeface="현대해상 고딕 Light" panose="020B0600000101010101" pitchFamily="50" charset="-127"/>
            </a:endParaRPr>
          </a:p>
        </p:txBody>
      </p:sp>
      <p:sp>
        <p:nvSpPr>
          <p:cNvPr id="10" name="모서리가 둥근 직사각형 103">
            <a:extLst>
              <a:ext uri="{FF2B5EF4-FFF2-40B4-BE49-F238E27FC236}">
                <a16:creationId xmlns:a16="http://schemas.microsoft.com/office/drawing/2014/main" id="{41BC226B-F26A-4F07-A270-22E421DCF41C}"/>
              </a:ext>
            </a:extLst>
          </p:cNvPr>
          <p:cNvSpPr/>
          <p:nvPr/>
        </p:nvSpPr>
        <p:spPr>
          <a:xfrm>
            <a:off x="2810988" y="1899269"/>
            <a:ext cx="1965218" cy="4144565"/>
          </a:xfrm>
          <a:prstGeom prst="roundRect">
            <a:avLst>
              <a:gd name="adj" fmla="val 3667"/>
            </a:avLst>
          </a:prstGeom>
          <a:solidFill>
            <a:sysClr val="window" lastClr="FFFFFF"/>
          </a:solidFill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12" name="모서리가 둥근 직사각형 104">
            <a:extLst>
              <a:ext uri="{FF2B5EF4-FFF2-40B4-BE49-F238E27FC236}">
                <a16:creationId xmlns:a16="http://schemas.microsoft.com/office/drawing/2014/main" id="{08A73C6C-F3E3-4896-A8DB-3B1942405933}"/>
              </a:ext>
            </a:extLst>
          </p:cNvPr>
          <p:cNvSpPr/>
          <p:nvPr/>
        </p:nvSpPr>
        <p:spPr>
          <a:xfrm>
            <a:off x="3080792" y="1667193"/>
            <a:ext cx="1454263" cy="312996"/>
          </a:xfrm>
          <a:prstGeom prst="roundRect">
            <a:avLst/>
          </a:prstGeom>
          <a:gradFill>
            <a:gsLst>
              <a:gs pos="0">
                <a:srgbClr val="FF8643"/>
              </a:gs>
              <a:gs pos="100000">
                <a:srgbClr val="FF9911"/>
              </a:gs>
            </a:gsLst>
            <a:lin ang="0" scaled="0"/>
          </a:gradFill>
          <a:ln w="19050">
            <a:noFill/>
          </a:ln>
          <a:effectLst>
            <a:outerShdw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비접촉 지문</a:t>
            </a:r>
          </a:p>
        </p:txBody>
      </p:sp>
      <p:sp>
        <p:nvSpPr>
          <p:cNvPr id="13" name="모서리가 둥근 직사각형 105">
            <a:extLst>
              <a:ext uri="{FF2B5EF4-FFF2-40B4-BE49-F238E27FC236}">
                <a16:creationId xmlns:a16="http://schemas.microsoft.com/office/drawing/2014/main" id="{32307FCB-5D44-4698-9374-27215A884294}"/>
              </a:ext>
            </a:extLst>
          </p:cNvPr>
          <p:cNvSpPr/>
          <p:nvPr/>
        </p:nvSpPr>
        <p:spPr>
          <a:xfrm>
            <a:off x="394685" y="1919809"/>
            <a:ext cx="1965218" cy="4144565"/>
          </a:xfrm>
          <a:prstGeom prst="roundRect">
            <a:avLst>
              <a:gd name="adj" fmla="val 3667"/>
            </a:avLst>
          </a:prstGeom>
          <a:solidFill>
            <a:sysClr val="window" lastClr="FFFFFF"/>
          </a:solidFill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14" name="모서리가 둥근 직사각형 106">
            <a:extLst>
              <a:ext uri="{FF2B5EF4-FFF2-40B4-BE49-F238E27FC236}">
                <a16:creationId xmlns:a16="http://schemas.microsoft.com/office/drawing/2014/main" id="{294B5BF4-5B94-4F01-BEB0-299DD3CF9FFF}"/>
              </a:ext>
            </a:extLst>
          </p:cNvPr>
          <p:cNvSpPr/>
          <p:nvPr/>
        </p:nvSpPr>
        <p:spPr>
          <a:xfrm>
            <a:off x="652366" y="1667193"/>
            <a:ext cx="1454263" cy="312996"/>
          </a:xfrm>
          <a:prstGeom prst="roundRect">
            <a:avLst/>
          </a:prstGeom>
          <a:gradFill>
            <a:gsLst>
              <a:gs pos="0">
                <a:srgbClr val="FF8643"/>
              </a:gs>
              <a:gs pos="100000">
                <a:srgbClr val="FF9911"/>
              </a:gs>
            </a:gsLst>
            <a:lin ang="0" scaled="0"/>
          </a:gradFill>
          <a:ln w="19050">
            <a:noFill/>
          </a:ln>
          <a:effectLst>
            <a:outerShdw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피보험자</a:t>
            </a:r>
            <a:endParaRPr lang="ko-KR" altLang="en-US" sz="1200" b="1" dirty="0">
              <a:solidFill>
                <a:schemeClr val="tx1"/>
              </a:solidFill>
              <a:latin typeface="현대해상 고딕 Light" panose="020B0600000101010101" pitchFamily="50" charset="-127"/>
              <a:ea typeface="현대해상 고딕 Light" panose="020B0600000101010101" pitchFamily="50" charset="-127"/>
            </a:endParaRPr>
          </a:p>
        </p:txBody>
      </p:sp>
      <p:sp>
        <p:nvSpPr>
          <p:cNvPr id="15" name="모서리가 둥근 직사각형 107">
            <a:extLst>
              <a:ext uri="{FF2B5EF4-FFF2-40B4-BE49-F238E27FC236}">
                <a16:creationId xmlns:a16="http://schemas.microsoft.com/office/drawing/2014/main" id="{262902F0-98EB-427D-8E9B-1C635B251503}"/>
              </a:ext>
            </a:extLst>
          </p:cNvPr>
          <p:cNvSpPr/>
          <p:nvPr/>
        </p:nvSpPr>
        <p:spPr>
          <a:xfrm>
            <a:off x="5227289" y="1899269"/>
            <a:ext cx="1965218" cy="4144565"/>
          </a:xfrm>
          <a:prstGeom prst="roundRect">
            <a:avLst>
              <a:gd name="adj" fmla="val 3667"/>
            </a:avLst>
          </a:prstGeom>
          <a:solidFill>
            <a:sysClr val="window" lastClr="FFFFFF"/>
          </a:solidFill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16" name="모서리가 둥근 직사각형 108">
            <a:extLst>
              <a:ext uri="{FF2B5EF4-FFF2-40B4-BE49-F238E27FC236}">
                <a16:creationId xmlns:a16="http://schemas.microsoft.com/office/drawing/2014/main" id="{8B02AFFA-107F-42A7-8BD5-2AAC5E6C338F}"/>
              </a:ext>
            </a:extLst>
          </p:cNvPr>
          <p:cNvSpPr/>
          <p:nvPr/>
        </p:nvSpPr>
        <p:spPr>
          <a:xfrm>
            <a:off x="5482768" y="1667193"/>
            <a:ext cx="1454263" cy="312996"/>
          </a:xfrm>
          <a:prstGeom prst="roundRect">
            <a:avLst/>
          </a:prstGeom>
          <a:gradFill>
            <a:gsLst>
              <a:gs pos="0">
                <a:srgbClr val="FF8643"/>
              </a:gs>
              <a:gs pos="100000">
                <a:srgbClr val="FF9911"/>
              </a:gs>
            </a:gsLst>
            <a:lin ang="0" scaled="0"/>
          </a:gradFill>
          <a:ln w="19050">
            <a:noFill/>
          </a:ln>
          <a:effectLst>
            <a:outerShdw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현대해상</a:t>
            </a:r>
            <a:endParaRPr lang="ko-KR" altLang="en-US" sz="1200" b="1" dirty="0">
              <a:solidFill>
                <a:schemeClr val="tx1"/>
              </a:solidFill>
              <a:latin typeface="현대해상 고딕 Light" panose="020B0600000101010101" pitchFamily="50" charset="-127"/>
              <a:ea typeface="현대해상 고딕 Light" panose="020B0600000101010101" pitchFamily="50" charset="-127"/>
            </a:endParaRPr>
          </a:p>
        </p:txBody>
      </p:sp>
      <p:sp>
        <p:nvSpPr>
          <p:cNvPr id="17" name="모서리가 둥근 직사각형 114">
            <a:extLst>
              <a:ext uri="{FF2B5EF4-FFF2-40B4-BE49-F238E27FC236}">
                <a16:creationId xmlns:a16="http://schemas.microsoft.com/office/drawing/2014/main" id="{9D430593-397D-4D42-A17E-6C00E1DACAEE}"/>
              </a:ext>
            </a:extLst>
          </p:cNvPr>
          <p:cNvSpPr/>
          <p:nvPr/>
        </p:nvSpPr>
        <p:spPr>
          <a:xfrm>
            <a:off x="654669" y="2231557"/>
            <a:ext cx="1454263" cy="314933"/>
          </a:xfrm>
          <a:prstGeom prst="roundRect">
            <a:avLst/>
          </a:prstGeom>
          <a:solidFill>
            <a:srgbClr val="60ABD6"/>
          </a:solidFill>
          <a:ln w="9525" cap="flat" cmpd="sng" algn="ctr">
            <a:solidFill>
              <a:srgbClr val="79B8D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 latinLnBrk="0"/>
            <a:r>
              <a:rPr lang="ko-KR" altLang="en-US" sz="1100" b="1" kern="0" dirty="0">
                <a:solidFill>
                  <a:prstClr val="white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지문정보 제공</a:t>
            </a:r>
          </a:p>
        </p:txBody>
      </p:sp>
      <p:sp>
        <p:nvSpPr>
          <p:cNvPr id="19" name="모서리가 둥근 직사각형 115">
            <a:extLst>
              <a:ext uri="{FF2B5EF4-FFF2-40B4-BE49-F238E27FC236}">
                <a16:creationId xmlns:a16="http://schemas.microsoft.com/office/drawing/2014/main" id="{E894B4DC-6DB2-481C-9CFD-66A4386CDF8A}"/>
              </a:ext>
            </a:extLst>
          </p:cNvPr>
          <p:cNvSpPr/>
          <p:nvPr/>
        </p:nvSpPr>
        <p:spPr>
          <a:xfrm>
            <a:off x="3075427" y="2231557"/>
            <a:ext cx="1454263" cy="314933"/>
          </a:xfrm>
          <a:prstGeom prst="roundRect">
            <a:avLst/>
          </a:prstGeom>
          <a:solidFill>
            <a:srgbClr val="60ABD6"/>
          </a:solidFill>
          <a:ln w="9525" cap="flat" cmpd="sng" algn="ctr">
            <a:solidFill>
              <a:srgbClr val="79B8D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ctr" defTabSz="685800" latinLnBrk="0"/>
            <a:r>
              <a:rPr lang="ko-KR" altLang="en-US" sz="1100" b="1" kern="0" dirty="0">
                <a:solidFill>
                  <a:prstClr val="white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지문 촬영 요청</a:t>
            </a:r>
          </a:p>
        </p:txBody>
      </p:sp>
      <p:sp>
        <p:nvSpPr>
          <p:cNvPr id="20" name="모서리가 둥근 직사각형 107">
            <a:extLst>
              <a:ext uri="{FF2B5EF4-FFF2-40B4-BE49-F238E27FC236}">
                <a16:creationId xmlns:a16="http://schemas.microsoft.com/office/drawing/2014/main" id="{B3A3520C-D53D-46CE-B430-3335C9E9C8CC}"/>
              </a:ext>
            </a:extLst>
          </p:cNvPr>
          <p:cNvSpPr/>
          <p:nvPr/>
        </p:nvSpPr>
        <p:spPr>
          <a:xfrm>
            <a:off x="7646491" y="1884203"/>
            <a:ext cx="1965218" cy="4144565"/>
          </a:xfrm>
          <a:prstGeom prst="roundRect">
            <a:avLst>
              <a:gd name="adj" fmla="val 3667"/>
            </a:avLst>
          </a:prstGeom>
          <a:solidFill>
            <a:sysClr val="window" lastClr="FFFFFF"/>
          </a:solidFill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21" name="모서리가 둥근 직사각형 108">
            <a:extLst>
              <a:ext uri="{FF2B5EF4-FFF2-40B4-BE49-F238E27FC236}">
                <a16:creationId xmlns:a16="http://schemas.microsoft.com/office/drawing/2014/main" id="{930C3269-73F7-40B4-B380-CE385BF4220B}"/>
              </a:ext>
            </a:extLst>
          </p:cNvPr>
          <p:cNvSpPr/>
          <p:nvPr/>
        </p:nvSpPr>
        <p:spPr>
          <a:xfrm>
            <a:off x="7901970" y="1652128"/>
            <a:ext cx="1454263" cy="312996"/>
          </a:xfrm>
          <a:prstGeom prst="roundRect">
            <a:avLst/>
          </a:prstGeom>
          <a:gradFill>
            <a:gsLst>
              <a:gs pos="0">
                <a:srgbClr val="FF8643"/>
              </a:gs>
              <a:gs pos="100000">
                <a:srgbClr val="FF9911"/>
              </a:gs>
            </a:gsLst>
            <a:lin ang="0" scaled="0"/>
          </a:gradFill>
          <a:ln w="19050">
            <a:noFill/>
          </a:ln>
          <a:effectLst>
            <a:outerShdw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금융결제원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77182B1-DB37-4468-A902-5B5CF38826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23" y="2771850"/>
            <a:ext cx="639397" cy="1231831"/>
          </a:xfrm>
          <a:prstGeom prst="rect">
            <a:avLst/>
          </a:prstGeom>
          <a:ln w="12700">
            <a:solidFill>
              <a:srgbClr val="333333">
                <a:lumMod val="20000"/>
                <a:lumOff val="80000"/>
              </a:srgbClr>
            </a:solidFill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C5A5877-701E-4778-9F0F-FDBE20F7AA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4" t="5213" r="58062" b="5209"/>
          <a:stretch/>
        </p:blipFill>
        <p:spPr>
          <a:xfrm>
            <a:off x="3128422" y="2766293"/>
            <a:ext cx="1365471" cy="1233843"/>
          </a:xfrm>
          <a:prstGeom prst="rect">
            <a:avLst/>
          </a:prstGeom>
        </p:spPr>
      </p:pic>
      <p:sp>
        <p:nvSpPr>
          <p:cNvPr id="24" name="모서리가 둥근 직사각형 115">
            <a:extLst>
              <a:ext uri="{FF2B5EF4-FFF2-40B4-BE49-F238E27FC236}">
                <a16:creationId xmlns:a16="http://schemas.microsoft.com/office/drawing/2014/main" id="{BBC5D258-AA74-4A5C-A4A7-12C19B01F7E6}"/>
              </a:ext>
            </a:extLst>
          </p:cNvPr>
          <p:cNvSpPr/>
          <p:nvPr/>
        </p:nvSpPr>
        <p:spPr>
          <a:xfrm>
            <a:off x="3075427" y="4366025"/>
            <a:ext cx="1454263" cy="452819"/>
          </a:xfrm>
          <a:prstGeom prst="roundRect">
            <a:avLst/>
          </a:prstGeom>
          <a:solidFill>
            <a:srgbClr val="60ABD6"/>
          </a:solidFill>
          <a:ln w="9525" cap="flat" cmpd="sng" algn="ctr">
            <a:solidFill>
              <a:srgbClr val="79B8D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지문 템플릿 생성</a:t>
            </a: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,</a:t>
            </a: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암호화</a:t>
            </a:r>
          </a:p>
        </p:txBody>
      </p:sp>
      <p:sp>
        <p:nvSpPr>
          <p:cNvPr id="25" name="모서리가 둥근 직사각형 105">
            <a:extLst>
              <a:ext uri="{FF2B5EF4-FFF2-40B4-BE49-F238E27FC236}">
                <a16:creationId xmlns:a16="http://schemas.microsoft.com/office/drawing/2014/main" id="{236AF879-F768-414E-B00C-B0B21D3C759F}"/>
              </a:ext>
            </a:extLst>
          </p:cNvPr>
          <p:cNvSpPr/>
          <p:nvPr/>
        </p:nvSpPr>
        <p:spPr>
          <a:xfrm>
            <a:off x="523070" y="2655835"/>
            <a:ext cx="1583559" cy="1463701"/>
          </a:xfrm>
          <a:prstGeom prst="roundRect">
            <a:avLst>
              <a:gd name="adj" fmla="val 3667"/>
            </a:avLst>
          </a:prstGeom>
          <a:noFill/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26" name="모서리가 둥근 직사각형 105">
            <a:extLst>
              <a:ext uri="{FF2B5EF4-FFF2-40B4-BE49-F238E27FC236}">
                <a16:creationId xmlns:a16="http://schemas.microsoft.com/office/drawing/2014/main" id="{86627215-1808-40F4-BC8C-673DE2787C96}"/>
              </a:ext>
            </a:extLst>
          </p:cNvPr>
          <p:cNvSpPr/>
          <p:nvPr/>
        </p:nvSpPr>
        <p:spPr>
          <a:xfrm>
            <a:off x="3080792" y="2656484"/>
            <a:ext cx="1454263" cy="1463701"/>
          </a:xfrm>
          <a:prstGeom prst="roundRect">
            <a:avLst>
              <a:gd name="adj" fmla="val 3667"/>
            </a:avLst>
          </a:prstGeom>
          <a:noFill/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27" name="모서리가 둥근 직사각형 105">
            <a:extLst>
              <a:ext uri="{FF2B5EF4-FFF2-40B4-BE49-F238E27FC236}">
                <a16:creationId xmlns:a16="http://schemas.microsoft.com/office/drawing/2014/main" id="{621AB48E-C146-4AE7-8F63-CFB480B6A93C}"/>
              </a:ext>
            </a:extLst>
          </p:cNvPr>
          <p:cNvSpPr/>
          <p:nvPr/>
        </p:nvSpPr>
        <p:spPr>
          <a:xfrm>
            <a:off x="3075427" y="4922837"/>
            <a:ext cx="1454263" cy="994156"/>
          </a:xfrm>
          <a:prstGeom prst="roundRect">
            <a:avLst>
              <a:gd name="adj" fmla="val 3667"/>
            </a:avLst>
          </a:prstGeom>
          <a:noFill/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28" name="모서리가 둥근 직사각형 115">
            <a:extLst>
              <a:ext uri="{FF2B5EF4-FFF2-40B4-BE49-F238E27FC236}">
                <a16:creationId xmlns:a16="http://schemas.microsoft.com/office/drawing/2014/main" id="{D38E97D0-51C0-46C9-8E75-7A99ACAB8E82}"/>
              </a:ext>
            </a:extLst>
          </p:cNvPr>
          <p:cNvSpPr/>
          <p:nvPr/>
        </p:nvSpPr>
        <p:spPr>
          <a:xfrm>
            <a:off x="5482768" y="4503911"/>
            <a:ext cx="1454263" cy="314933"/>
          </a:xfrm>
          <a:prstGeom prst="roundRect">
            <a:avLst/>
          </a:prstGeom>
          <a:solidFill>
            <a:srgbClr val="60ABD6"/>
          </a:solidFill>
          <a:ln w="9525" cap="flat" cmpd="sng" algn="ctr">
            <a:solidFill>
              <a:srgbClr val="79B8D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지문 수신 및 전송</a:t>
            </a:r>
          </a:p>
        </p:txBody>
      </p:sp>
      <p:sp>
        <p:nvSpPr>
          <p:cNvPr id="29" name="모서리가 둥근 직사각형 105">
            <a:extLst>
              <a:ext uri="{FF2B5EF4-FFF2-40B4-BE49-F238E27FC236}">
                <a16:creationId xmlns:a16="http://schemas.microsoft.com/office/drawing/2014/main" id="{0C0D6E5A-8A26-4336-9169-FEC94ECA0711}"/>
              </a:ext>
            </a:extLst>
          </p:cNvPr>
          <p:cNvSpPr/>
          <p:nvPr/>
        </p:nvSpPr>
        <p:spPr>
          <a:xfrm>
            <a:off x="5482768" y="4922837"/>
            <a:ext cx="1454263" cy="994156"/>
          </a:xfrm>
          <a:prstGeom prst="roundRect">
            <a:avLst>
              <a:gd name="adj" fmla="val 3667"/>
            </a:avLst>
          </a:prstGeom>
          <a:noFill/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30" name="모서리가 둥근 직사각형 115">
            <a:extLst>
              <a:ext uri="{FF2B5EF4-FFF2-40B4-BE49-F238E27FC236}">
                <a16:creationId xmlns:a16="http://schemas.microsoft.com/office/drawing/2014/main" id="{EED3FA53-DDFB-41C9-A030-958881080CAC}"/>
              </a:ext>
            </a:extLst>
          </p:cNvPr>
          <p:cNvSpPr/>
          <p:nvPr/>
        </p:nvSpPr>
        <p:spPr>
          <a:xfrm>
            <a:off x="7901969" y="4503911"/>
            <a:ext cx="1454263" cy="314933"/>
          </a:xfrm>
          <a:prstGeom prst="roundRect">
            <a:avLst/>
          </a:prstGeom>
          <a:solidFill>
            <a:srgbClr val="60ABD6"/>
          </a:solidFill>
          <a:ln w="9525" cap="flat" cmpd="sng" algn="ctr">
            <a:solidFill>
              <a:srgbClr val="79B8D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지문 결합 및 인증</a:t>
            </a:r>
          </a:p>
        </p:txBody>
      </p:sp>
      <p:sp>
        <p:nvSpPr>
          <p:cNvPr id="31" name="모서리가 둥근 직사각형 105">
            <a:extLst>
              <a:ext uri="{FF2B5EF4-FFF2-40B4-BE49-F238E27FC236}">
                <a16:creationId xmlns:a16="http://schemas.microsoft.com/office/drawing/2014/main" id="{1D0BB09D-6B2C-443A-9768-E6D47DFB5807}"/>
              </a:ext>
            </a:extLst>
          </p:cNvPr>
          <p:cNvSpPr/>
          <p:nvPr/>
        </p:nvSpPr>
        <p:spPr>
          <a:xfrm>
            <a:off x="7901969" y="4922837"/>
            <a:ext cx="1454263" cy="994156"/>
          </a:xfrm>
          <a:prstGeom prst="roundRect">
            <a:avLst>
              <a:gd name="adj" fmla="val 3667"/>
            </a:avLst>
          </a:prstGeom>
          <a:noFill/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32" name="모서리가 둥근 직사각형 115">
            <a:extLst>
              <a:ext uri="{FF2B5EF4-FFF2-40B4-BE49-F238E27FC236}">
                <a16:creationId xmlns:a16="http://schemas.microsoft.com/office/drawing/2014/main" id="{78C4B418-F45A-4A37-AA62-4DE0A4D57D7F}"/>
              </a:ext>
            </a:extLst>
          </p:cNvPr>
          <p:cNvSpPr/>
          <p:nvPr/>
        </p:nvSpPr>
        <p:spPr>
          <a:xfrm>
            <a:off x="5482768" y="2231557"/>
            <a:ext cx="1454263" cy="314933"/>
          </a:xfrm>
          <a:prstGeom prst="roundRect">
            <a:avLst/>
          </a:prstGeom>
          <a:solidFill>
            <a:srgbClr val="60ABD6"/>
          </a:solidFill>
          <a:ln w="9525" cap="flat" cmpd="sng" algn="ctr">
            <a:solidFill>
              <a:srgbClr val="79B8D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등록지문 보관</a:t>
            </a: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(1/2)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</p:txBody>
      </p:sp>
      <p:sp>
        <p:nvSpPr>
          <p:cNvPr id="33" name="모서리가 둥근 직사각형 32">
            <a:extLst>
              <a:ext uri="{FF2B5EF4-FFF2-40B4-BE49-F238E27FC236}">
                <a16:creationId xmlns:a16="http://schemas.microsoft.com/office/drawing/2014/main" id="{4A39B928-C04E-4C24-9366-2B7BCC42302F}"/>
              </a:ext>
            </a:extLst>
          </p:cNvPr>
          <p:cNvSpPr/>
          <p:nvPr/>
        </p:nvSpPr>
        <p:spPr>
          <a:xfrm>
            <a:off x="5488133" y="2656484"/>
            <a:ext cx="1454263" cy="1463701"/>
          </a:xfrm>
          <a:prstGeom prst="roundRect">
            <a:avLst>
              <a:gd name="adj" fmla="val 3667"/>
            </a:avLst>
          </a:prstGeom>
          <a:noFill/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sp>
        <p:nvSpPr>
          <p:cNvPr id="34" name="모서리가 둥근 직사각형 115">
            <a:extLst>
              <a:ext uri="{FF2B5EF4-FFF2-40B4-BE49-F238E27FC236}">
                <a16:creationId xmlns:a16="http://schemas.microsoft.com/office/drawing/2014/main" id="{F71EC9E6-32F1-409B-953D-B4440678D3CF}"/>
              </a:ext>
            </a:extLst>
          </p:cNvPr>
          <p:cNvSpPr/>
          <p:nvPr/>
        </p:nvSpPr>
        <p:spPr>
          <a:xfrm>
            <a:off x="7903178" y="2231557"/>
            <a:ext cx="1454263" cy="314933"/>
          </a:xfrm>
          <a:prstGeom prst="roundRect">
            <a:avLst/>
          </a:prstGeom>
          <a:solidFill>
            <a:srgbClr val="60ABD6"/>
          </a:solidFill>
          <a:ln w="9525" cap="flat" cmpd="sng" algn="ctr">
            <a:solidFill>
              <a:srgbClr val="79B8D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등록지문 보관</a:t>
            </a:r>
            <a:r>
              <a:rPr kumimoji="0" lang="en-US" altLang="ko-KR" sz="1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(1/2)</a:t>
            </a:r>
            <a:endParaRPr kumimoji="0" lang="ko-KR" altLang="en-US" sz="1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</p:txBody>
      </p:sp>
      <p:sp>
        <p:nvSpPr>
          <p:cNvPr id="35" name="모서리가 둥근 직사각형 105">
            <a:extLst>
              <a:ext uri="{FF2B5EF4-FFF2-40B4-BE49-F238E27FC236}">
                <a16:creationId xmlns:a16="http://schemas.microsoft.com/office/drawing/2014/main" id="{AB252DD5-B70D-487C-B5EA-5D23C40A9496}"/>
              </a:ext>
            </a:extLst>
          </p:cNvPr>
          <p:cNvSpPr/>
          <p:nvPr/>
        </p:nvSpPr>
        <p:spPr>
          <a:xfrm>
            <a:off x="7908543" y="2656484"/>
            <a:ext cx="1454263" cy="1463701"/>
          </a:xfrm>
          <a:prstGeom prst="roundRect">
            <a:avLst>
              <a:gd name="adj" fmla="val 3667"/>
            </a:avLst>
          </a:prstGeom>
          <a:noFill/>
          <a:ln w="25400" cap="flat" cmpd="sng" algn="ctr">
            <a:solidFill>
              <a:srgbClr val="D6E1E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현대해상 고딕 Light" panose="020B0600000101010101" pitchFamily="50" charset="-127"/>
              <a:ea typeface="현대해상 고딕 Light" panose="020B0600000101010101" pitchFamily="50" charset="-127"/>
              <a:cs typeface="+mn-cs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15FCEFF-081C-4819-B146-5541A15C306A}"/>
              </a:ext>
            </a:extLst>
          </p:cNvPr>
          <p:cNvGrpSpPr/>
          <p:nvPr/>
        </p:nvGrpSpPr>
        <p:grpSpPr>
          <a:xfrm>
            <a:off x="5588548" y="3012785"/>
            <a:ext cx="712021" cy="777503"/>
            <a:chOff x="5577643" y="3975164"/>
            <a:chExt cx="731874" cy="753303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02190011-0E1C-4601-BE40-BAE0D57DE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643" y="3975164"/>
              <a:ext cx="720388" cy="720388"/>
            </a:xfrm>
            <a:prstGeom prst="rect">
              <a:avLst/>
            </a:prstGeom>
          </p:spPr>
        </p:pic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9197C9D3-9111-4B08-84A5-0B02A3935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188" y="4328903"/>
              <a:ext cx="396329" cy="3995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7AC29DEF-E052-4D03-AC13-2B876F189A18}"/>
              </a:ext>
            </a:extLst>
          </p:cNvPr>
          <p:cNvGrpSpPr/>
          <p:nvPr/>
        </p:nvGrpSpPr>
        <p:grpSpPr>
          <a:xfrm>
            <a:off x="8540228" y="3017539"/>
            <a:ext cx="712021" cy="777503"/>
            <a:chOff x="5577643" y="3975164"/>
            <a:chExt cx="731874" cy="753303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C5D267B0-C985-4FA3-BE61-DB3D3419B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7643" y="3975164"/>
              <a:ext cx="720388" cy="720388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C7DB006B-7637-4EAA-B0A9-AE20CEB8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188" y="4328903"/>
              <a:ext cx="396329" cy="39956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2" name="그림 41">
            <a:extLst>
              <a:ext uri="{FF2B5EF4-FFF2-40B4-BE49-F238E27FC236}">
                <a16:creationId xmlns:a16="http://schemas.microsoft.com/office/drawing/2014/main" id="{7015E52E-A81D-4607-A393-52861D754D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rgbClr val="11A6FF">
                <a:shade val="45000"/>
                <a:satMod val="135000"/>
              </a:srgbClr>
              <a:prstClr val="white"/>
            </a:duotone>
          </a:blip>
          <a:srcRect r="48416"/>
          <a:stretch/>
        </p:blipFill>
        <p:spPr>
          <a:xfrm>
            <a:off x="6431345" y="2897519"/>
            <a:ext cx="316756" cy="1017544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8E95F49D-C811-4392-8E33-EBF2401431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rgbClr val="11A6FF">
                <a:shade val="45000"/>
                <a:satMod val="135000"/>
              </a:srgbClr>
              <a:prstClr val="white"/>
            </a:duotone>
          </a:blip>
          <a:srcRect l="49773"/>
          <a:stretch/>
        </p:blipFill>
        <p:spPr>
          <a:xfrm>
            <a:off x="8135720" y="2942883"/>
            <a:ext cx="280926" cy="926814"/>
          </a:xfrm>
          <a:prstGeom prst="rect">
            <a:avLst/>
          </a:prstGeom>
        </p:spPr>
      </p:pic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067D0997-7721-4116-8FD1-D0918CE3714F}"/>
              </a:ext>
            </a:extLst>
          </p:cNvPr>
          <p:cNvCxnSpPr>
            <a:cxnSpLocks/>
            <a:stCxn id="26" idx="1"/>
            <a:endCxn id="25" idx="3"/>
          </p:cNvCxnSpPr>
          <p:nvPr/>
        </p:nvCxnSpPr>
        <p:spPr>
          <a:xfrm flipH="1" flipV="1">
            <a:off x="2106629" y="3387686"/>
            <a:ext cx="974163" cy="649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5" name="꺾인 연결선 223">
            <a:extLst>
              <a:ext uri="{FF2B5EF4-FFF2-40B4-BE49-F238E27FC236}">
                <a16:creationId xmlns:a16="http://schemas.microsoft.com/office/drawing/2014/main" id="{E8488DAF-C458-452E-B7CC-8F25ADD8EF8F}"/>
              </a:ext>
            </a:extLst>
          </p:cNvPr>
          <p:cNvCxnSpPr>
            <a:cxnSpLocks/>
            <a:stCxn id="25" idx="2"/>
            <a:endCxn id="27" idx="1"/>
          </p:cNvCxnSpPr>
          <p:nvPr/>
        </p:nvCxnSpPr>
        <p:spPr>
          <a:xfrm rot="16200000" flipH="1">
            <a:off x="1544949" y="3889436"/>
            <a:ext cx="1300379" cy="1760577"/>
          </a:xfrm>
          <a:prstGeom prst="bentConnector2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B83AB7BE-3C00-42EB-8362-B14E171D23A3}"/>
              </a:ext>
            </a:extLst>
          </p:cNvPr>
          <p:cNvCxnSpPr>
            <a:cxnSpLocks/>
            <a:stCxn id="27" idx="3"/>
            <a:endCxn id="29" idx="1"/>
          </p:cNvCxnSpPr>
          <p:nvPr/>
        </p:nvCxnSpPr>
        <p:spPr>
          <a:xfrm>
            <a:off x="4529690" y="5419914"/>
            <a:ext cx="953078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2EF610F1-B479-4A05-9AD3-1A6E4DD581EB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6937030" y="5419914"/>
            <a:ext cx="964937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799DE687-A6D4-4058-8DC7-385E8CBF1414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6942395" y="3388334"/>
            <a:ext cx="966147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9" name="꺾인 연결선 223">
            <a:extLst>
              <a:ext uri="{FF2B5EF4-FFF2-40B4-BE49-F238E27FC236}">
                <a16:creationId xmlns:a16="http://schemas.microsoft.com/office/drawing/2014/main" id="{24560361-0A60-4BD0-88BB-35AE4601795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41749" y="4059053"/>
            <a:ext cx="1811327" cy="459650"/>
          </a:xfrm>
          <a:prstGeom prst="bentConnector3">
            <a:avLst>
              <a:gd name="adj1" fmla="val 100336"/>
            </a:avLst>
          </a:prstGeom>
          <a:noFill/>
          <a:ln w="28575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C5BF7081-2B59-4291-81B1-B4B256BCA2EC}"/>
              </a:ext>
            </a:extLst>
          </p:cNvPr>
          <p:cNvSpPr/>
          <p:nvPr/>
        </p:nvSpPr>
        <p:spPr>
          <a:xfrm>
            <a:off x="6245204" y="3959394"/>
            <a:ext cx="2348593" cy="246221"/>
          </a:xfrm>
          <a:prstGeom prst="rect">
            <a:avLst/>
          </a:prstGeom>
          <a:solidFill>
            <a:sysClr val="window" lastClr="FFFFFF"/>
          </a:solidFill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등록된 지문정보 결합 </a:t>
            </a: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6BB8FE55-DE6C-422E-8D91-4E88448DAB0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C0504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543159" y="4947575"/>
            <a:ext cx="517082" cy="932072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FEABE445-E3AF-4181-AE8E-DF680FDFD6E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C0504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49747" y="4947575"/>
            <a:ext cx="517082" cy="932072"/>
          </a:xfrm>
          <a:prstGeom prst="rect">
            <a:avLst/>
          </a:prstGeom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902207DB-2271-42BC-A96D-CBD0C055F2DE}"/>
              </a:ext>
            </a:extLst>
          </p:cNvPr>
          <p:cNvGrpSpPr/>
          <p:nvPr/>
        </p:nvGrpSpPr>
        <p:grpSpPr>
          <a:xfrm>
            <a:off x="7980479" y="5149105"/>
            <a:ext cx="1321223" cy="529008"/>
            <a:chOff x="7205714" y="5737929"/>
            <a:chExt cx="1079476" cy="398838"/>
          </a:xfrm>
        </p:grpSpPr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B127A547-3254-4B7E-915E-DDEDD68B0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rgbClr val="C0504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5714" y="5737929"/>
              <a:ext cx="269216" cy="398838"/>
            </a:xfrm>
            <a:prstGeom prst="rect">
              <a:avLst/>
            </a:prstGeom>
          </p:spPr>
        </p:pic>
        <p:sp>
          <p:nvSpPr>
            <p:cNvPr id="55" name="덧셈 기호 213">
              <a:extLst>
                <a:ext uri="{FF2B5EF4-FFF2-40B4-BE49-F238E27FC236}">
                  <a16:creationId xmlns:a16="http://schemas.microsoft.com/office/drawing/2014/main" id="{B71A61B6-10DA-4C2D-BF97-168FFAF0486E}"/>
                </a:ext>
              </a:extLst>
            </p:cNvPr>
            <p:cNvSpPr/>
            <p:nvPr/>
          </p:nvSpPr>
          <p:spPr>
            <a:xfrm>
              <a:off x="7949817" y="5854169"/>
              <a:ext cx="181441" cy="167753"/>
            </a:xfrm>
            <a:prstGeom prst="mathPlus">
              <a:avLst>
                <a:gd name="adj1" fmla="val 1762"/>
              </a:avLst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83966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8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현대해상 고딕 Light" panose="020B0600000101010101" pitchFamily="50" charset="-127"/>
                <a:ea typeface="현대해상 고딕 Light" panose="020B0600000101010101" pitchFamily="50" charset="-127"/>
              </a:endParaRPr>
            </a:p>
          </p:txBody>
        </p: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4F343EE4-7E50-4045-B3C1-B318E54EBC9C}"/>
                </a:ext>
              </a:extLst>
            </p:cNvPr>
            <p:cNvCxnSpPr>
              <a:cxnSpLocks/>
            </p:cNvCxnSpPr>
            <p:nvPr/>
          </p:nvCxnSpPr>
          <p:spPr>
            <a:xfrm>
              <a:off x="7495701" y="5938045"/>
              <a:ext cx="252000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 w="med" len="med"/>
              <a:tailEnd type="triangle" w="med" len="med"/>
            </a:ln>
            <a:effectLst/>
          </p:spPr>
        </p:cxnSp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8057BA2F-0D99-455F-B9CF-B5B14C63CA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rgbClr val="11A6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49"/>
            <a:stretch/>
          </p:blipFill>
          <p:spPr>
            <a:xfrm>
              <a:off x="8142719" y="5758880"/>
              <a:ext cx="142471" cy="374555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DB382C0D-75DC-4F79-AB6B-F10565E46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rgbClr val="11A6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745"/>
            <a:stretch/>
          </p:blipFill>
          <p:spPr>
            <a:xfrm>
              <a:off x="7802477" y="5749548"/>
              <a:ext cx="122002" cy="374556"/>
            </a:xfrm>
            <a:prstGeom prst="rect">
              <a:avLst/>
            </a:prstGeom>
          </p:spPr>
        </p:pic>
      </p:grpSp>
      <p:pic>
        <p:nvPicPr>
          <p:cNvPr id="59" name="그림 58">
            <a:extLst>
              <a:ext uri="{FF2B5EF4-FFF2-40B4-BE49-F238E27FC236}">
                <a16:creationId xmlns:a16="http://schemas.microsoft.com/office/drawing/2014/main" id="{E489F4E7-64A7-495F-AE4C-DDAAFD2195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E6106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99" y="4557614"/>
            <a:ext cx="511648" cy="82143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078" y="2683768"/>
            <a:ext cx="778846" cy="1334003"/>
          </a:xfrm>
          <a:prstGeom prst="rect">
            <a:avLst/>
          </a:prstGeom>
        </p:spPr>
      </p:pic>
      <p:pic>
        <p:nvPicPr>
          <p:cNvPr id="61" name="Picture 5" descr="C:\Projects\Projects(2018)\금융결제원\캡쳐화면\매뉴얼 이미지\지문\9.jpg">
            <a:extLst>
              <a:ext uri="{FF2B5EF4-FFF2-40B4-BE49-F238E27FC236}">
                <a16:creationId xmlns:a16="http://schemas.microsoft.com/office/drawing/2014/main" id="{43264F0B-B64F-4909-A3ED-77B0059095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2"/>
          <a:stretch/>
        </p:blipFill>
        <p:spPr bwMode="auto">
          <a:xfrm>
            <a:off x="1443956" y="2713173"/>
            <a:ext cx="591282" cy="1284321"/>
          </a:xfrm>
          <a:prstGeom prst="rect">
            <a:avLst/>
          </a:prstGeom>
          <a:noFill/>
          <a:ln w="12700">
            <a:solidFill>
              <a:srgbClr val="333333">
                <a:lumMod val="20000"/>
                <a:lumOff val="8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직사각형 61"/>
          <p:cNvSpPr/>
          <p:nvPr/>
        </p:nvSpPr>
        <p:spPr>
          <a:xfrm>
            <a:off x="509324" y="6072705"/>
            <a:ext cx="867494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0940" indent="-1043940" fontAlgn="t">
              <a:spcAft>
                <a:spcPts val="600"/>
              </a:spcAft>
            </a:pPr>
            <a:r>
              <a:rPr lang="en-US" altLang="ko-KR" sz="1300" b="1" dirty="0"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※ </a:t>
            </a:r>
            <a:r>
              <a:rPr lang="ko-KR" altLang="en-US" sz="1300" b="1" dirty="0"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모바일 기기에 탑재된 지문인증 기술은 지문에서 개개인을 구별할 수 있는 특징만을 추출해 촬영 즉시 암호화하고 </a:t>
            </a:r>
            <a:endParaRPr lang="en-US" altLang="ko-KR" sz="1300" b="1" dirty="0"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  <a:p>
            <a:pPr marL="1170940" indent="-1043940" fontAlgn="t">
              <a:spcAft>
                <a:spcPts val="600"/>
              </a:spcAft>
            </a:pPr>
            <a:r>
              <a:rPr lang="en-US" altLang="ko-KR" sz="1300" b="1" dirty="0"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   </a:t>
            </a:r>
            <a:r>
              <a:rPr lang="ko-KR" altLang="en-US" sz="1300" b="1" dirty="0"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지문 원본 이미지는 즉시 폐기하여 정보 유출 우려 없음</a:t>
            </a:r>
            <a:endParaRPr lang="ko-KR" altLang="ko-KR" sz="1300" b="1" dirty="0"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5520331" y="615265"/>
            <a:ext cx="4458272" cy="10002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암호화된 </a:t>
            </a:r>
            <a:r>
              <a:rPr lang="ko-KR" altLang="en-US" sz="1400" dirty="0" err="1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지문정보는</a:t>
            </a:r>
            <a:r>
              <a:rPr lang="ko-KR" altLang="en-US" sz="14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금융결제원</a:t>
            </a:r>
            <a:r>
              <a:rPr lang="en-US" altLang="ko-KR" sz="11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(</a:t>
            </a:r>
            <a:r>
              <a:rPr lang="ko-KR" altLang="en-US" sz="1100" dirty="0" err="1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바이오정보</a:t>
            </a:r>
            <a:r>
              <a:rPr lang="ko-KR" altLang="en-US" sz="11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</a:t>
            </a:r>
            <a:r>
              <a:rPr lang="ko-KR" altLang="en-US" sz="1100" dirty="0" err="1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분산관리</a:t>
            </a:r>
            <a:r>
              <a:rPr lang="ko-KR" altLang="en-US" sz="11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센터</a:t>
            </a:r>
            <a:r>
              <a:rPr lang="en-US" altLang="ko-KR" sz="11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)</a:t>
            </a:r>
            <a:r>
              <a:rPr lang="ko-KR" altLang="en-US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과 </a:t>
            </a:r>
            <a:endParaRPr lang="en-US" altLang="ko-KR" sz="1400" dirty="0" smtClean="0">
              <a:solidFill>
                <a:srgbClr val="FF0000"/>
              </a:solidFill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ko-KR" altLang="en-US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현대해상에 </a:t>
            </a:r>
            <a:r>
              <a:rPr lang="ko-KR" altLang="en-US" sz="1600" b="1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분산보관</a:t>
            </a:r>
            <a:r>
              <a:rPr lang="ko-KR" altLang="en-US" sz="14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하여 </a:t>
            </a:r>
            <a:r>
              <a:rPr lang="ko-KR" altLang="en-US" sz="1400" b="1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안정성</a:t>
            </a:r>
            <a:r>
              <a:rPr lang="ko-KR" altLang="en-US" sz="14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과 </a:t>
            </a:r>
            <a:r>
              <a:rPr lang="ko-KR" altLang="en-US" sz="1400" b="1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신뢰성</a:t>
            </a:r>
            <a:r>
              <a:rPr lang="ko-KR" altLang="en-US" sz="1400" dirty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 </a:t>
            </a:r>
            <a:r>
              <a:rPr lang="ko-KR" altLang="en-US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확보</a:t>
            </a:r>
            <a:r>
              <a:rPr lang="en-US" altLang="ko-KR" sz="1400" dirty="0" smtClean="0">
                <a:solidFill>
                  <a:srgbClr val="FF0000"/>
                </a:solidFill>
                <a:latin typeface="현대해상 고딕OTF Light" panose="020B0600000101010101" pitchFamily="34" charset="-127"/>
                <a:ea typeface="현대해상 고딕OTF Light" panose="020B0600000101010101" pitchFamily="34" charset="-127"/>
              </a:rPr>
              <a:t>!!</a:t>
            </a:r>
            <a:endParaRPr lang="en-US" altLang="ko-KR" sz="1400" dirty="0">
              <a:solidFill>
                <a:srgbClr val="FF0000"/>
              </a:solidFill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  <a:p>
            <a:pPr algn="ctr"/>
            <a:endParaRPr lang="en-US" altLang="ko-KR" sz="1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현대해상 고딕OTF Light" panose="020B0600000101010101" pitchFamily="34" charset="-127"/>
              <a:ea typeface="현대해상 고딕OTF Light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313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62488" y="915172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67302" y="819033"/>
            <a:ext cx="401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지문인증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sz="2400" dirty="0" err="1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전자청약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sz="2400" dirty="0" err="1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한장</a:t>
            </a:r>
            <a:r>
              <a:rPr lang="ko-KR" altLang="en-US" sz="2400" dirty="0" smtClean="0">
                <a:solidFill>
                  <a:schemeClr val="accent1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요약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338" y="80017"/>
            <a:ext cx="4950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3. </a:t>
            </a:r>
            <a:r>
              <a:rPr lang="ko-KR" altLang="en-US" sz="2800" b="1" dirty="0" err="1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한장</a:t>
            </a:r>
            <a:r>
              <a:rPr lang="ko-KR" altLang="en-US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요약</a:t>
            </a:r>
            <a:endParaRPr lang="ko-KR" altLang="en-US" sz="2800" b="1" dirty="0">
              <a:solidFill>
                <a:srgbClr val="FF9933"/>
              </a:solidFill>
              <a:latin typeface="현대해상 고딕OTF Extra-bold" panose="020B0600000101010101" pitchFamily="34" charset="-127"/>
              <a:ea typeface="현대해상 고딕OTF Extra-bold" panose="020B0600000101010101" pitchFamily="34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2698"/>
              </p:ext>
            </p:extLst>
          </p:nvPr>
        </p:nvGraphicFramePr>
        <p:xfrm>
          <a:off x="416496" y="1316055"/>
          <a:ext cx="9001001" cy="4919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593">
                  <a:extLst>
                    <a:ext uri="{9D8B030D-6E8A-4147-A177-3AD203B41FA5}">
                      <a16:colId xmlns:a16="http://schemas.microsoft.com/office/drawing/2014/main" val="4050595411"/>
                    </a:ext>
                  </a:extLst>
                </a:gridCol>
                <a:gridCol w="1121593">
                  <a:extLst>
                    <a:ext uri="{9D8B030D-6E8A-4147-A177-3AD203B41FA5}">
                      <a16:colId xmlns:a16="http://schemas.microsoft.com/office/drawing/2014/main" val="2245193090"/>
                    </a:ext>
                  </a:extLst>
                </a:gridCol>
                <a:gridCol w="6757815">
                  <a:extLst>
                    <a:ext uri="{9D8B030D-6E8A-4147-A177-3AD203B41FA5}">
                      <a16:colId xmlns:a16="http://schemas.microsoft.com/office/drawing/2014/main" val="3411542224"/>
                    </a:ext>
                  </a:extLst>
                </a:gridCol>
              </a:tblGrid>
              <a:tr h="849175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전제조건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■ 스마트폰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&amp; </a:t>
                      </a: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카카오톡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사용자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고객정보에 등록된 휴대폰번호로 </a:t>
                      </a: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알림톡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전송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354274"/>
                  </a:ext>
                </a:extLst>
              </a:tr>
              <a:tr h="875272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가능연령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계약자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■ 만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19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세 이상 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만 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18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세 이하는 </a:t>
                      </a:r>
                      <a:r>
                        <a:rPr lang="ko-KR" altLang="en-US" sz="1400" b="0" dirty="0" err="1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전자청약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불가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</a:t>
                      </a:r>
                      <a:endParaRPr lang="ko-KR" altLang="en-US" sz="1400" b="0" dirty="0">
                        <a:solidFill>
                          <a:srgbClr val="FF0000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497821"/>
                  </a:ext>
                </a:extLst>
              </a:tr>
              <a:tr h="769883">
                <a:tc vMerge="1">
                  <a:txBody>
                    <a:bodyPr/>
                    <a:lstStyle/>
                    <a:p>
                      <a:pPr algn="ctr"/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피보험자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■ 만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19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세 이상 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만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15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세 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~ 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만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18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세 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: 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현 법률상 </a:t>
                      </a:r>
                      <a:r>
                        <a:rPr lang="ko-KR" altLang="en-US" sz="1400" b="0" dirty="0" err="1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전자청약</a:t>
                      </a:r>
                      <a:r>
                        <a:rPr lang="ko-KR" altLang="en-US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불가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</a:t>
                      </a:r>
                      <a:endParaRPr lang="ko-KR" altLang="en-US" sz="1400" b="0" dirty="0">
                        <a:solidFill>
                          <a:srgbClr val="FF0000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61083"/>
                  </a:ext>
                </a:extLst>
              </a:tr>
              <a:tr h="832603">
                <a:tc v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■ 만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14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세 이하 및 태아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:  </a:t>
                      </a:r>
                      <a:r>
                        <a:rPr lang="ko-KR" altLang="en-US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계약자 부</a:t>
                      </a:r>
                      <a:r>
                        <a:rPr lang="en-US" altLang="ko-KR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모</a:t>
                      </a:r>
                      <a:r>
                        <a:rPr lang="en-US" altLang="ko-KR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</a:t>
                      </a:r>
                      <a:r>
                        <a:rPr lang="ko-KR" altLang="en-US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&amp; </a:t>
                      </a:r>
                      <a:r>
                        <a:rPr lang="ko-KR" altLang="en-US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부양자 모</a:t>
                      </a:r>
                      <a:r>
                        <a:rPr lang="en-US" altLang="ko-KR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부</a:t>
                      </a:r>
                      <a:r>
                        <a:rPr lang="en-US" altLang="ko-KR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 (&amp; </a:t>
                      </a:r>
                      <a:r>
                        <a:rPr lang="ko-KR" altLang="en-US" sz="1400" b="0" dirty="0" err="1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모성자</a:t>
                      </a:r>
                      <a:r>
                        <a:rPr lang="ko-KR" altLang="en-US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모</a:t>
                      </a:r>
                      <a:r>
                        <a:rPr lang="en-US" altLang="ko-KR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</a:t>
                      </a:r>
                      <a:r>
                        <a:rPr lang="ko-KR" altLang="en-US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의 </a:t>
                      </a:r>
                      <a:r>
                        <a:rPr lang="ko-KR" altLang="en-US" sz="1400" b="0" dirty="0" err="1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지문인증</a:t>
                      </a:r>
                      <a:r>
                        <a:rPr lang="ko-KR" altLang="en-US" sz="1400" b="0" dirty="0" smtClean="0">
                          <a:solidFill>
                            <a:srgbClr val="4767AD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필요</a:t>
                      </a:r>
                      <a:endParaRPr lang="en-US" altLang="ko-KR" sz="1400" b="0" dirty="0" smtClean="0">
                        <a:solidFill>
                          <a:srgbClr val="4767AD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 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단 계약자와 부양자가 피보험자의 법정대리인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, 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부양자는 만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19</a:t>
                      </a: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세이상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408276"/>
                  </a:ext>
                </a:extLst>
              </a:tr>
              <a:tr h="83992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가능시간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■ 연중무휴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24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시간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단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, </a:t>
                      </a: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알림톡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</a:t>
                      </a:r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발송시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당일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24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시까지 유효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91904"/>
                  </a:ext>
                </a:extLst>
              </a:tr>
              <a:tr h="75294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대상상품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■ 현재 판매중인 전체</a:t>
                      </a:r>
                      <a:r>
                        <a:rPr lang="ko-KR" altLang="en-US" sz="1400" b="0" baseline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상품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(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단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, 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법인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/ 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방카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/ 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단체 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/ TM</a:t>
                      </a:r>
                      <a:r>
                        <a:rPr lang="ko-KR" altLang="en-US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계약 제외</a:t>
                      </a: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현대해상 고딕 Medium" panose="020B0600000101010101" pitchFamily="50" charset="-127"/>
                          <a:ea typeface="현대해상 고딕 Medium" panose="020B0600000101010101" pitchFamily="50" charset="-127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현대해상 고딕 Medium" panose="020B0600000101010101" pitchFamily="50" charset="-127"/>
                        <a:ea typeface="현대해상 고딕 Medium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61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2560" y="66690"/>
            <a:ext cx="483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4.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프로세스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456577" y="1062419"/>
            <a:ext cx="9104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※ </a:t>
            </a:r>
            <a:r>
              <a:rPr lang="ko-KR" altLang="en-US" sz="2000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피보험자의 </a:t>
            </a:r>
            <a:r>
              <a:rPr lang="ko-KR" altLang="en-US" sz="2000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휴대폰에 </a:t>
            </a:r>
            <a:r>
              <a:rPr lang="en-US" altLang="ko-KR" sz="2000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[</a:t>
            </a:r>
            <a:r>
              <a:rPr lang="ko-KR" altLang="en-US" sz="2000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현대해상 모바일 앱</a:t>
            </a:r>
            <a:r>
              <a:rPr lang="en-US" altLang="ko-KR" sz="2000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]</a:t>
            </a:r>
            <a:r>
              <a:rPr lang="ko-KR" altLang="en-US" sz="2000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설치 필수</a:t>
            </a:r>
            <a:r>
              <a:rPr lang="en-US" altLang="ko-KR" sz="2000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! (</a:t>
            </a:r>
            <a:r>
              <a:rPr lang="ko-KR" altLang="en-US" sz="2000" dirty="0" err="1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미설치시</a:t>
            </a:r>
            <a:r>
              <a:rPr lang="ko-KR" altLang="en-US" sz="2000" dirty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sz="2000" dirty="0" err="1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진행불가</a:t>
            </a:r>
            <a:r>
              <a:rPr lang="en-US" altLang="ko-KR" sz="2000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  <a:endParaRPr lang="ko-KR" altLang="en-US" sz="2000" dirty="0">
              <a:solidFill>
                <a:srgbClr val="FF0000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353103" y="3341152"/>
            <a:ext cx="3303753" cy="850324"/>
          </a:xfrm>
          <a:prstGeom prst="line">
            <a:avLst/>
          </a:prstGeom>
          <a:ln w="158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41515" y="3341152"/>
            <a:ext cx="4819997" cy="850324"/>
          </a:xfrm>
          <a:prstGeom prst="line">
            <a:avLst/>
          </a:prstGeom>
          <a:ln w="15875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446323"/>
              </p:ext>
            </p:extLst>
          </p:nvPr>
        </p:nvGraphicFramePr>
        <p:xfrm>
          <a:off x="353103" y="1792650"/>
          <a:ext cx="6552729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9" name="워크시트" r:id="rId3" imgW="8810513" imgH="2066996" progId="Excel.Sheet.12">
                  <p:embed/>
                </p:oleObj>
              </mc:Choice>
              <mc:Fallback>
                <p:oleObj name="워크시트" r:id="rId3" imgW="8810513" imgH="2066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103" y="1792650"/>
                        <a:ext cx="6552729" cy="153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022345"/>
              </p:ext>
            </p:extLst>
          </p:nvPr>
        </p:nvGraphicFramePr>
        <p:xfrm>
          <a:off x="360844" y="4200103"/>
          <a:ext cx="92964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0" name="워크시트" r:id="rId5" imgW="9296528" imgH="2181381" progId="Excel.Sheet.12">
                  <p:embed/>
                </p:oleObj>
              </mc:Choice>
              <mc:Fallback>
                <p:oleObj name="워크시트" r:id="rId5" imgW="9296528" imgH="218138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0844" y="4200103"/>
                        <a:ext cx="9296400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직사각형 7"/>
          <p:cNvSpPr/>
          <p:nvPr/>
        </p:nvSpPr>
        <p:spPr>
          <a:xfrm>
            <a:off x="1444220" y="1780530"/>
            <a:ext cx="3297295" cy="1560622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0" name="직사각형 9"/>
          <p:cNvSpPr/>
          <p:nvPr/>
        </p:nvSpPr>
        <p:spPr>
          <a:xfrm rot="20717962">
            <a:off x="6859137" y="2321637"/>
            <a:ext cx="28328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전자서명 순서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!!</a:t>
            </a:r>
          </a:p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모집자 → 계약자 → </a:t>
            </a:r>
            <a:endParaRPr lang="en-US" altLang="ko-KR" sz="2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지문촬영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  <a:endParaRPr lang="en-US" altLang="ko-KR" sz="2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26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562488" y="915172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67302" y="836711"/>
            <a:ext cx="833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Step 1. </a:t>
            </a: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전자서명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</a:t>
            </a: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휴대폰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+QR+</a:t>
            </a: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지문</a:t>
            </a:r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로 </a:t>
            </a:r>
            <a:r>
              <a:rPr lang="ko-KR" altLang="en-US" sz="2400" b="1" dirty="0" err="1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선택후</a:t>
            </a: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sz="2400" b="1" dirty="0" err="1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설계완료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560" y="116632"/>
            <a:ext cx="483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4.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프로세스</a:t>
            </a:r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975049"/>
              </p:ext>
            </p:extLst>
          </p:nvPr>
        </p:nvGraphicFramePr>
        <p:xfrm>
          <a:off x="571598" y="3219890"/>
          <a:ext cx="3238783" cy="1792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8" name="워크시트" r:id="rId4" imgW="2838482" imgH="1571454" progId="Excel.Sheet.12">
                  <p:embed/>
                </p:oleObj>
              </mc:Choice>
              <mc:Fallback>
                <p:oleObj name="워크시트" r:id="rId4" imgW="2838482" imgH="1571454" progId="Excel.Sheet.12">
                  <p:embed/>
                  <p:pic>
                    <p:nvPicPr>
                      <p:cNvPr id="14" name="개체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98" y="3219890"/>
                        <a:ext cx="3238783" cy="1792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0136"/>
              </p:ext>
            </p:extLst>
          </p:nvPr>
        </p:nvGraphicFramePr>
        <p:xfrm>
          <a:off x="4380047" y="3202273"/>
          <a:ext cx="4862512" cy="317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9" name="워크시트" r:id="rId6" imgW="3857769" imgH="2476557" progId="Excel.Sheet.12">
                  <p:embed/>
                </p:oleObj>
              </mc:Choice>
              <mc:Fallback>
                <p:oleObj name="워크시트" r:id="rId6" imgW="3857769" imgH="2476557" progId="Excel.Sheet.12">
                  <p:embed/>
                  <p:pic>
                    <p:nvPicPr>
                      <p:cNvPr id="20" name="개체 1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0047" y="3202273"/>
                        <a:ext cx="4862512" cy="317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488" y="1551617"/>
            <a:ext cx="8680071" cy="1414530"/>
          </a:xfrm>
          <a:prstGeom prst="rect">
            <a:avLst/>
          </a:prstGeom>
        </p:spPr>
      </p:pic>
      <p:cxnSp>
        <p:nvCxnSpPr>
          <p:cNvPr id="26" name="직선 연결선 25"/>
          <p:cNvCxnSpPr>
            <a:endCxn id="29" idx="1"/>
          </p:cNvCxnSpPr>
          <p:nvPr/>
        </p:nvCxnSpPr>
        <p:spPr>
          <a:xfrm flipV="1">
            <a:off x="2190989" y="2719354"/>
            <a:ext cx="5282291" cy="463748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7473280" y="2453389"/>
            <a:ext cx="504056" cy="5319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8481392" y="2441627"/>
            <a:ext cx="720080" cy="5319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cxnSp>
        <p:nvCxnSpPr>
          <p:cNvPr id="38" name="직선 연결선 37"/>
          <p:cNvCxnSpPr/>
          <p:nvPr/>
        </p:nvCxnSpPr>
        <p:spPr>
          <a:xfrm flipV="1">
            <a:off x="7113240" y="2978100"/>
            <a:ext cx="1368152" cy="205001"/>
          </a:xfrm>
          <a:prstGeom prst="line">
            <a:avLst/>
          </a:prstGeom>
          <a:ln w="15875">
            <a:solidFill>
              <a:srgbClr val="FF0000"/>
            </a:solidFill>
            <a:prstDash val="sysDash"/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58" y="1977827"/>
            <a:ext cx="6184674" cy="37853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그룹 3"/>
          <p:cNvGrpSpPr/>
          <p:nvPr/>
        </p:nvGrpSpPr>
        <p:grpSpPr>
          <a:xfrm>
            <a:off x="562488" y="915172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67302" y="836711"/>
            <a:ext cx="386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Step 2. </a:t>
            </a: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모집자 전자서명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560" y="116632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4.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프로세스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442093" y="1431768"/>
            <a:ext cx="43604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① 모집자 전자서명 발송 및 진행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825209" y="1412776"/>
            <a:ext cx="28376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※S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포탈에서도 가능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!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601072" y="5328059"/>
            <a:ext cx="1097160" cy="421669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4" name="오른쪽 화살표 설명선 13"/>
          <p:cNvSpPr/>
          <p:nvPr/>
        </p:nvSpPr>
        <p:spPr>
          <a:xfrm>
            <a:off x="2036101" y="5328060"/>
            <a:ext cx="3520717" cy="74672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509"/>
            </a:avLst>
          </a:prstGeom>
          <a:solidFill>
            <a:srgbClr val="FFDF7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[</a:t>
            </a:r>
            <a:r>
              <a:rPr lang="ko-KR" altLang="en-US" sz="1600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피보험자 발송하기</a:t>
            </a:r>
            <a:r>
              <a:rPr lang="en-US" altLang="ko-KR" sz="1600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]</a:t>
            </a:r>
            <a:r>
              <a:rPr lang="ko-KR" altLang="en-US" sz="1600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는 </a:t>
            </a:r>
            <a:endParaRPr lang="en-US" altLang="ko-KR" sz="1600" dirty="0" smtClean="0">
              <a:solidFill>
                <a:schemeClr val="tx1"/>
              </a:solidFill>
              <a:latin typeface="현대해상 고딕 Light" panose="020B0600000101010101" pitchFamily="50" charset="-127"/>
              <a:ea typeface="현대해상 고딕 Light" panose="020B0600000101010101" pitchFamily="50" charset="-127"/>
            </a:endParaRPr>
          </a:p>
          <a:p>
            <a:pPr algn="ctr"/>
            <a:r>
              <a:rPr lang="ko-KR" altLang="en-US" sz="1600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계약자 </a:t>
            </a:r>
            <a:r>
              <a:rPr lang="ko-KR" altLang="en-US" sz="1600" dirty="0" err="1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서명완료시</a:t>
            </a:r>
            <a:r>
              <a:rPr lang="ko-KR" altLang="en-US" sz="1600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 </a:t>
            </a:r>
            <a:r>
              <a:rPr lang="ko-KR" altLang="en-US" sz="1600" b="1" u="sng" dirty="0" err="1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재발송</a:t>
            </a:r>
            <a:r>
              <a:rPr lang="ko-KR" altLang="en-US" sz="1600" dirty="0" err="1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만</a:t>
            </a:r>
            <a:r>
              <a:rPr lang="ko-KR" altLang="en-US" sz="1600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 가능</a:t>
            </a:r>
            <a:r>
              <a:rPr lang="en-US" altLang="ko-KR" sz="1600" dirty="0" smtClean="0">
                <a:solidFill>
                  <a:schemeClr val="tx1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!</a:t>
            </a:r>
            <a:endParaRPr lang="ko-KR" altLang="en-US" sz="1600" dirty="0">
              <a:solidFill>
                <a:schemeClr val="tx1"/>
              </a:solidFill>
              <a:latin typeface="현대해상 고딕 Light" panose="020B0600000101010101" pitchFamily="50" charset="-127"/>
              <a:ea typeface="현대해상 고딕 Light" panose="020B060000010101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56" y="1893433"/>
            <a:ext cx="2106542" cy="45295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17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56" y="1257848"/>
            <a:ext cx="3152775" cy="509587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937" y="1294961"/>
            <a:ext cx="2783424" cy="5018233"/>
          </a:xfrm>
          <a:prstGeom prst="rect">
            <a:avLst/>
          </a:prstGeom>
          <a:ln w="25400">
            <a:solidFill>
              <a:srgbClr val="FFC000"/>
            </a:solidFill>
            <a:prstDash val="sysDash"/>
          </a:ln>
        </p:spPr>
      </p:pic>
      <p:grpSp>
        <p:nvGrpSpPr>
          <p:cNvPr id="4" name="그룹 3"/>
          <p:cNvGrpSpPr/>
          <p:nvPr/>
        </p:nvGrpSpPr>
        <p:grpSpPr>
          <a:xfrm>
            <a:off x="562488" y="915172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67302" y="836711"/>
            <a:ext cx="451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Step 3. </a:t>
            </a:r>
            <a:r>
              <a:rPr lang="ko-KR" altLang="en-US" sz="2400" b="1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전자서명</a:t>
            </a:r>
            <a:endParaRPr lang="ko-KR" altLang="en-US" sz="2400" b="1" dirty="0">
              <a:solidFill>
                <a:schemeClr val="tx2">
                  <a:lumMod val="50000"/>
                </a:schemeClr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560" y="116632"/>
            <a:ext cx="4846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4.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프로세스</a:t>
            </a: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0E930379-08C2-46FF-9769-1BC021311D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075" y="1294961"/>
            <a:ext cx="2952328" cy="5018233"/>
          </a:xfrm>
          <a:prstGeom prst="rect">
            <a:avLst/>
          </a:prstGeom>
          <a:ln w="25400">
            <a:solidFill>
              <a:srgbClr val="FFC000"/>
            </a:solidFill>
            <a:prstDash val="sysDash"/>
          </a:ln>
        </p:spPr>
      </p:pic>
      <p:sp>
        <p:nvSpPr>
          <p:cNvPr id="20" name="직사각형 19"/>
          <p:cNvSpPr/>
          <p:nvPr/>
        </p:nvSpPr>
        <p:spPr>
          <a:xfrm>
            <a:off x="7106686" y="4653136"/>
            <a:ext cx="1950770" cy="360040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106686" y="5176972"/>
            <a:ext cx="1950770" cy="916324"/>
          </a:xfrm>
          <a:prstGeom prst="rect">
            <a:avLst/>
          </a:prstGeom>
          <a:noFill/>
          <a:ln w="539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자유형 23"/>
          <p:cNvSpPr/>
          <p:nvPr/>
        </p:nvSpPr>
        <p:spPr bwMode="auto">
          <a:xfrm rot="18397160">
            <a:off x="8228793" y="5723999"/>
            <a:ext cx="312660" cy="522795"/>
          </a:xfrm>
          <a:custGeom>
            <a:avLst/>
            <a:gdLst>
              <a:gd name="connsiteX0" fmla="*/ 4741299 w 6390444"/>
              <a:gd name="connsiteY0" fmla="*/ 4458645 h 4460538"/>
              <a:gd name="connsiteX1" fmla="*/ 439756 w 6390444"/>
              <a:gd name="connsiteY1" fmla="*/ 41192 h 4460538"/>
              <a:gd name="connsiteX2" fmla="*/ 6389795 w 6390444"/>
              <a:gd name="connsiteY2" fmla="*/ 2269237 h 4460538"/>
              <a:gd name="connsiteX3" fmla="*/ 14753 w 6390444"/>
              <a:gd name="connsiteY3" fmla="*/ 2591209 h 4460538"/>
              <a:gd name="connsiteX4" fmla="*/ 4638268 w 6390444"/>
              <a:gd name="connsiteY4" fmla="*/ 620741 h 4460538"/>
              <a:gd name="connsiteX5" fmla="*/ 4741299 w 6390444"/>
              <a:gd name="connsiteY5" fmla="*/ 4458645 h 446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0444" h="4460538">
                <a:moveTo>
                  <a:pt x="4741299" y="4458645"/>
                </a:moveTo>
                <a:cubicBezTo>
                  <a:pt x="4041547" y="4362054"/>
                  <a:pt x="165007" y="406093"/>
                  <a:pt x="439756" y="41192"/>
                </a:cubicBezTo>
                <a:cubicBezTo>
                  <a:pt x="714505" y="-323709"/>
                  <a:pt x="6460629" y="1844234"/>
                  <a:pt x="6389795" y="2269237"/>
                </a:cubicBezTo>
                <a:cubicBezTo>
                  <a:pt x="6318961" y="2694240"/>
                  <a:pt x="306674" y="2865958"/>
                  <a:pt x="14753" y="2591209"/>
                </a:cubicBezTo>
                <a:cubicBezTo>
                  <a:pt x="-277168" y="2316460"/>
                  <a:pt x="3850510" y="315941"/>
                  <a:pt x="4638268" y="620741"/>
                </a:cubicBezTo>
                <a:cubicBezTo>
                  <a:pt x="5426026" y="925541"/>
                  <a:pt x="5441051" y="4555236"/>
                  <a:pt x="4741299" y="4458645"/>
                </a:cubicBezTo>
                <a:close/>
              </a:path>
            </a:pathLst>
          </a:custGeom>
          <a:noFill/>
          <a:ln w="41275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kumimoji="0" lang="ko-KR" altLang="en-US">
              <a:latin typeface="현대해상 마음체 Regular" panose="020B0600000101010101" pitchFamily="50" charset="-127"/>
              <a:ea typeface="현대해상 마음체 Regular" panose="020B0600000101010101" pitchFamily="50" charset="-127"/>
            </a:endParaRPr>
          </a:p>
        </p:txBody>
      </p:sp>
      <p:sp>
        <p:nvSpPr>
          <p:cNvPr id="26" name="자유형 25"/>
          <p:cNvSpPr/>
          <p:nvPr/>
        </p:nvSpPr>
        <p:spPr bwMode="auto">
          <a:xfrm rot="18397160">
            <a:off x="6869210" y="4369847"/>
            <a:ext cx="419038" cy="402781"/>
          </a:xfrm>
          <a:custGeom>
            <a:avLst/>
            <a:gdLst>
              <a:gd name="connsiteX0" fmla="*/ 4741299 w 6390444"/>
              <a:gd name="connsiteY0" fmla="*/ 4458645 h 4460538"/>
              <a:gd name="connsiteX1" fmla="*/ 439756 w 6390444"/>
              <a:gd name="connsiteY1" fmla="*/ 41192 h 4460538"/>
              <a:gd name="connsiteX2" fmla="*/ 6389795 w 6390444"/>
              <a:gd name="connsiteY2" fmla="*/ 2269237 h 4460538"/>
              <a:gd name="connsiteX3" fmla="*/ 14753 w 6390444"/>
              <a:gd name="connsiteY3" fmla="*/ 2591209 h 4460538"/>
              <a:gd name="connsiteX4" fmla="*/ 4638268 w 6390444"/>
              <a:gd name="connsiteY4" fmla="*/ 620741 h 4460538"/>
              <a:gd name="connsiteX5" fmla="*/ 4741299 w 6390444"/>
              <a:gd name="connsiteY5" fmla="*/ 4458645 h 446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0444" h="4460538">
                <a:moveTo>
                  <a:pt x="4741299" y="4458645"/>
                </a:moveTo>
                <a:cubicBezTo>
                  <a:pt x="4041547" y="4362054"/>
                  <a:pt x="165007" y="406093"/>
                  <a:pt x="439756" y="41192"/>
                </a:cubicBezTo>
                <a:cubicBezTo>
                  <a:pt x="714505" y="-323709"/>
                  <a:pt x="6460629" y="1844234"/>
                  <a:pt x="6389795" y="2269237"/>
                </a:cubicBezTo>
                <a:cubicBezTo>
                  <a:pt x="6318961" y="2694240"/>
                  <a:pt x="306674" y="2865958"/>
                  <a:pt x="14753" y="2591209"/>
                </a:cubicBezTo>
                <a:cubicBezTo>
                  <a:pt x="-277168" y="2316460"/>
                  <a:pt x="3850510" y="315941"/>
                  <a:pt x="4638268" y="620741"/>
                </a:cubicBezTo>
                <a:cubicBezTo>
                  <a:pt x="5426026" y="925541"/>
                  <a:pt x="5441051" y="4555236"/>
                  <a:pt x="4741299" y="4458645"/>
                </a:cubicBezTo>
                <a:close/>
              </a:path>
            </a:pathLst>
          </a:custGeom>
          <a:noFill/>
          <a:ln w="41275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kumimoji="0" lang="ko-KR" altLang="en-US">
              <a:latin typeface="현대해상 마음체 Regular" panose="020B0600000101010101" pitchFamily="50" charset="-127"/>
              <a:ea typeface="현대해상 마음체 Regular" panose="020B0600000101010101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106686" y="2060848"/>
            <a:ext cx="975384" cy="174843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20131218">
            <a:off x="755103" y="3698833"/>
            <a:ext cx="2082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①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수신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0082351">
            <a:off x="4009385" y="3611864"/>
            <a:ext cx="2369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② 전자서명 완료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2474" y="836173"/>
            <a:ext cx="3879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※ </a:t>
            </a:r>
            <a:r>
              <a:rPr lang="ko-KR" altLang="en-US" sz="1200" dirty="0" err="1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지문인증</a:t>
            </a:r>
            <a:r>
              <a:rPr lang="ko-KR" altLang="en-US" sz="1200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 </a:t>
            </a:r>
            <a:r>
              <a:rPr lang="ko-KR" altLang="en-US" sz="1200" dirty="0" err="1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전자청약의</a:t>
            </a:r>
            <a:r>
              <a:rPr lang="ko-KR" altLang="en-US" sz="1200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 경우</a:t>
            </a:r>
            <a:r>
              <a:rPr lang="en-US" altLang="ko-KR" sz="1200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,</a:t>
            </a:r>
          </a:p>
          <a:p>
            <a:r>
              <a:rPr lang="ko-KR" altLang="en-US" sz="1200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계약자전자서명과 동시에 </a:t>
            </a:r>
            <a:r>
              <a:rPr lang="ko-KR" altLang="en-US" sz="1200" b="1" dirty="0" err="1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즉시이체</a:t>
            </a:r>
            <a:r>
              <a:rPr lang="ko-KR" altLang="en-US" sz="1200" b="1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 출금</a:t>
            </a:r>
            <a:r>
              <a:rPr lang="ko-KR" altLang="en-US" sz="1200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은 불가합니다</a:t>
            </a:r>
            <a:r>
              <a:rPr lang="en-US" altLang="ko-KR" sz="1200" dirty="0" smtClean="0">
                <a:solidFill>
                  <a:srgbClr val="FF0000"/>
                </a:solidFill>
                <a:latin typeface="현대해상 고딕 Light" panose="020B0600000101010101" pitchFamily="50" charset="-127"/>
                <a:ea typeface="현대해상 고딕 Light" panose="020B0600000101010101" pitchFamily="50" charset="-127"/>
              </a:rPr>
              <a:t>. </a:t>
            </a:r>
            <a:endParaRPr lang="ko-KR" altLang="en-US" sz="1200" dirty="0">
              <a:solidFill>
                <a:srgbClr val="FF0000"/>
              </a:solidFill>
              <a:latin typeface="현대해상 고딕 Light" panose="020B0600000101010101" pitchFamily="50" charset="-127"/>
              <a:ea typeface="현대해상 고딕 Light" panose="020B0600000101010101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 rot="20157428">
            <a:off x="6309771" y="3162405"/>
            <a:ext cx="2946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③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플래너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: </a:t>
            </a:r>
          </a:p>
          <a:p>
            <a:pPr algn="ctr"/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서명완료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수신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7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74" y="1375320"/>
            <a:ext cx="2783424" cy="4941289"/>
          </a:xfrm>
          <a:prstGeom prst="rect">
            <a:avLst/>
          </a:prstGeom>
          <a:ln w="25400">
            <a:solidFill>
              <a:srgbClr val="FFC000"/>
            </a:solidFill>
            <a:prstDash val="sysDash"/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84" y="1434835"/>
            <a:ext cx="2876550" cy="4889811"/>
          </a:xfrm>
          <a:prstGeom prst="rect">
            <a:avLst/>
          </a:prstGeom>
          <a:ln w="25400">
            <a:solidFill>
              <a:srgbClr val="FFC000"/>
            </a:solidFill>
            <a:prstDash val="sysDash"/>
          </a:ln>
        </p:spPr>
      </p:pic>
      <p:grpSp>
        <p:nvGrpSpPr>
          <p:cNvPr id="4" name="그룹 3"/>
          <p:cNvGrpSpPr/>
          <p:nvPr/>
        </p:nvGrpSpPr>
        <p:grpSpPr>
          <a:xfrm>
            <a:off x="562488" y="915172"/>
            <a:ext cx="304815" cy="304744"/>
            <a:chOff x="539552" y="909514"/>
            <a:chExt cx="304815" cy="304815"/>
          </a:xfrm>
        </p:grpSpPr>
        <p:sp>
          <p:nvSpPr>
            <p:cNvPr id="5" name="타원 4"/>
            <p:cNvSpPr/>
            <p:nvPr/>
          </p:nvSpPr>
          <p:spPr>
            <a:xfrm>
              <a:off x="539552" y="909514"/>
              <a:ext cx="304815" cy="304815"/>
            </a:xfrm>
            <a:prstGeom prst="ellipse">
              <a:avLst/>
            </a:prstGeom>
            <a:solidFill>
              <a:srgbClr val="0033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7" descr="C:\Users\Pxxxxxxx\Desktop\현대해상로고\Untitled-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14" y="984576"/>
              <a:ext cx="154690" cy="154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28E5CC4-CCC3-45F3-9043-E601F71DE148}"/>
              </a:ext>
            </a:extLst>
          </p:cNvPr>
          <p:cNvSpPr txBox="1"/>
          <p:nvPr/>
        </p:nvSpPr>
        <p:spPr>
          <a:xfrm>
            <a:off x="867302" y="836711"/>
            <a:ext cx="8838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Step 4. </a:t>
            </a:r>
            <a:r>
              <a:rPr lang="ko-KR" altLang="en-US" sz="2400" dirty="0" smtClean="0">
                <a:solidFill>
                  <a:schemeClr val="tx2">
                    <a:lumMod val="50000"/>
                  </a:schemeClr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피보험자 전자서명</a:t>
            </a:r>
            <a:r>
              <a:rPr lang="en-US" altLang="ko-KR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계약자 </a:t>
            </a:r>
            <a:r>
              <a:rPr lang="ko-KR" altLang="en-US" dirty="0" err="1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서명완료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후 피보험자 </a:t>
            </a:r>
            <a:r>
              <a:rPr lang="ko-KR" altLang="en-US" dirty="0" err="1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</a:t>
            </a:r>
            <a:r>
              <a:rPr lang="ko-KR" altLang="en-US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자동 발송</a:t>
            </a:r>
            <a:r>
              <a:rPr lang="en-US" altLang="ko-KR" dirty="0" smtClean="0">
                <a:solidFill>
                  <a:srgbClr val="FF0000"/>
                </a:solidFill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)</a:t>
            </a:r>
            <a:endParaRPr lang="ko-KR" altLang="en-US" dirty="0">
              <a:solidFill>
                <a:srgbClr val="FF0000"/>
              </a:solidFill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560" y="116632"/>
            <a:ext cx="483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4.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지문인증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</a:t>
            </a:r>
            <a:r>
              <a:rPr lang="ko-KR" altLang="en-US" sz="2800" b="1" dirty="0" err="1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전자청약</a:t>
            </a:r>
            <a:r>
              <a:rPr lang="ko-KR" altLang="en-US" sz="2800" b="1" dirty="0">
                <a:solidFill>
                  <a:srgbClr val="FF9933"/>
                </a:solidFill>
                <a:latin typeface="현대해상 고딕OTF Extra-bold" panose="020B0600000101010101" pitchFamily="34" charset="-127"/>
                <a:ea typeface="현대해상 고딕OTF Extra-bold" panose="020B0600000101010101" pitchFamily="34" charset="-127"/>
              </a:rPr>
              <a:t> 프로세스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421" y="1399104"/>
            <a:ext cx="2752213" cy="4884120"/>
          </a:xfrm>
          <a:prstGeom prst="rect">
            <a:avLst/>
          </a:prstGeom>
          <a:ln w="25400">
            <a:solidFill>
              <a:srgbClr val="FFC000"/>
            </a:solidFill>
            <a:prstDash val="sysDash"/>
          </a:ln>
        </p:spPr>
      </p:pic>
      <p:sp>
        <p:nvSpPr>
          <p:cNvPr id="20" name="직사각형 19"/>
          <p:cNvSpPr/>
          <p:nvPr/>
        </p:nvSpPr>
        <p:spPr>
          <a:xfrm rot="20370801">
            <a:off x="88023" y="3315520"/>
            <a:ext cx="34964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① 피보험자 </a:t>
            </a:r>
            <a:r>
              <a:rPr lang="en-US" altLang="ko-KR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: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알림톡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수신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rot="20300421">
            <a:off x="4024270" y="3610331"/>
            <a:ext cx="17059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② 본인인증</a:t>
            </a:r>
            <a:endParaRPr lang="en-US" altLang="ko-KR" sz="2400" b="1" dirty="0" smtClean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121" y="1372836"/>
            <a:ext cx="2783424" cy="491038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627" y="5126606"/>
            <a:ext cx="2785864" cy="119804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 rot="20370801">
            <a:off x="6866381" y="3139857"/>
            <a:ext cx="23663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③ </a:t>
            </a:r>
            <a:r>
              <a:rPr lang="ko-KR" altLang="en-US" sz="24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청약내용</a:t>
            </a:r>
            <a:r>
              <a:rPr lang="ko-KR" altLang="en-US" sz="2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현대해상 고딕OTF Bold" panose="020B0600000101010101" pitchFamily="34" charset="-127"/>
                <a:ea typeface="현대해상 고딕OTF Bold" panose="020B0600000101010101" pitchFamily="34" charset="-127"/>
              </a:rPr>
              <a:t> 확인</a:t>
            </a:r>
            <a:endParaRPr lang="en-US" altLang="ko-KR" sz="2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현대해상 고딕OTF Bold" panose="020B0600000101010101" pitchFamily="34" charset="-127"/>
              <a:ea typeface="현대해상 고딕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41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1610</Words>
  <Application>Microsoft Office PowerPoint</Application>
  <PresentationFormat>A4 용지(210x297mm)</PresentationFormat>
  <Paragraphs>322</Paragraphs>
  <Slides>25</Slides>
  <Notes>13</Notes>
  <HiddenSlides>0</HiddenSlides>
  <MMClips>0</MMClips>
  <ScaleCrop>false</ScaleCrop>
  <HeadingPairs>
    <vt:vector size="8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45" baseType="lpstr">
      <vt:lpstr>Monotype Sorts</vt:lpstr>
      <vt:lpstr>굴림</vt:lpstr>
      <vt:lpstr>나눔바른고딕</vt:lpstr>
      <vt:lpstr>나눔바른고딕 Light</vt:lpstr>
      <vt:lpstr>맑은 고딕</vt:lpstr>
      <vt:lpstr>현대해상 고딕 Extra-bold</vt:lpstr>
      <vt:lpstr>현대해상 고딕 Light</vt:lpstr>
      <vt:lpstr>현대해상 고딕 Medium</vt:lpstr>
      <vt:lpstr>현대해상 고딕OTF Bold</vt:lpstr>
      <vt:lpstr>현대해상 고딕OTF Extra-bold</vt:lpstr>
      <vt:lpstr>현대해상 고딕OTF Light</vt:lpstr>
      <vt:lpstr>현대해상 고딕OTF Medium</vt:lpstr>
      <vt:lpstr>현대해상 마음체 Light</vt:lpstr>
      <vt:lpstr>현대해상 마음체 Regular</vt:lpstr>
      <vt:lpstr>Arial</vt:lpstr>
      <vt:lpstr>Calibri</vt:lpstr>
      <vt:lpstr>Wingdings</vt:lpstr>
      <vt:lpstr>Office 테마</vt:lpstr>
      <vt:lpstr>1_Office 테마</vt:lpstr>
      <vt:lpstr>워크시트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pro</dc:creator>
  <cp:lastModifiedBy>Uxxxxxxx</cp:lastModifiedBy>
  <cp:revision>701</cp:revision>
  <cp:lastPrinted>2021-08-19T06:03:06Z</cp:lastPrinted>
  <dcterms:created xsi:type="dcterms:W3CDTF">2017-11-06T08:19:45Z</dcterms:created>
  <dcterms:modified xsi:type="dcterms:W3CDTF">2021-09-29T03:31:39Z</dcterms:modified>
</cp:coreProperties>
</file>