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94" r:id="rId2"/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354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6C"/>
    <a:srgbClr val="034EA2"/>
    <a:srgbClr val="C9EDDF"/>
    <a:srgbClr val="00BF6F"/>
    <a:srgbClr val="43B02A"/>
    <a:srgbClr val="006400"/>
    <a:srgbClr val="43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30" autoAdjust="0"/>
  </p:normalViewPr>
  <p:slideViewPr>
    <p:cSldViewPr showGuides="1"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6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397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36162-3314-4FC7-B693-659DD8B32DEC}" type="datetimeFigureOut">
              <a:rPr lang="ko-KR" altLang="en-US" smtClean="0"/>
              <a:t>2019-08-02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E5751-FB55-45BC-AAAB-FEA0E98BF7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68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4D5A2-4CDB-4904-865A-E570E845951D}" type="datetimeFigureOut">
              <a:rPr lang="ko-KR" altLang="en-US" smtClean="0"/>
              <a:t>2019-08-02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81CD3-BFD4-4569-AD60-F074DA7507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92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159936" y="764704"/>
            <a:ext cx="882412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22" y="253064"/>
            <a:ext cx="2094342" cy="29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3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69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4B86E-DC04-4919-B201-BDB3C0849749}" type="datetimeFigureOut">
              <a:rPr lang="ko-KR" altLang="en-US" smtClean="0"/>
              <a:t>2019-08-02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E2430-5AE5-49F0-9057-C608CFDCB7D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7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8133"/>
          <a:stretch/>
        </p:blipFill>
        <p:spPr>
          <a:xfrm>
            <a:off x="5485091" y="1224949"/>
            <a:ext cx="2757293" cy="466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" b="14621"/>
          <a:stretch/>
        </p:blipFill>
        <p:spPr>
          <a:xfrm>
            <a:off x="843129" y="1224949"/>
            <a:ext cx="2757293" cy="466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9" y="6110146"/>
            <a:ext cx="2576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과거병력고지 </a:t>
            </a:r>
            <a:r>
              <a:rPr lang="ko-KR" altLang="en-US" sz="1200" dirty="0"/>
              <a:t>후 다음 버튼 클릭</a:t>
            </a:r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5" y="6110146"/>
            <a:ext cx="303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몸무게 입력 후 </a:t>
            </a:r>
            <a:r>
              <a:rPr lang="en-US" altLang="ko-KR" sz="1200" dirty="0" smtClean="0"/>
              <a:t>‘EDD</a:t>
            </a:r>
            <a:r>
              <a:rPr lang="ko-KR" altLang="en-US" sz="1200" dirty="0" smtClean="0"/>
              <a:t>정보입력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en-US" altLang="ko-KR" sz="1200" dirty="0" smtClean="0"/>
          </a:p>
          <a:p>
            <a:r>
              <a:rPr lang="en-US" altLang="ko-KR" sz="1200" dirty="0" smtClean="0"/>
              <a:t>   (EDD = </a:t>
            </a:r>
            <a:r>
              <a:rPr lang="ko-KR" altLang="en-US" sz="1200" dirty="0" smtClean="0"/>
              <a:t>자금원천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2236862" y="4995924"/>
            <a:ext cx="1200262" cy="399690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584141" y="4819437"/>
            <a:ext cx="2541942" cy="960261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70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19449"/>
          <a:stretch/>
        </p:blipFill>
        <p:spPr>
          <a:xfrm>
            <a:off x="5487117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7" b="26496"/>
          <a:stretch/>
        </p:blipFill>
        <p:spPr>
          <a:xfrm>
            <a:off x="843124" y="1412776"/>
            <a:ext cx="3033022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상품설명서 화면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57200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3191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전체 완료 후 가입 버튼 누르면 청약완료</a:t>
            </a:r>
            <a:r>
              <a:rPr lang="en-US" altLang="ko-KR" sz="1200" dirty="0" smtClean="0"/>
              <a:t>!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6850153" y="5136233"/>
            <a:ext cx="1275930" cy="40192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962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180225" y="2027696"/>
            <a:ext cx="8783550" cy="2786708"/>
          </a:xfrm>
          <a:prstGeom prst="roundRect">
            <a:avLst>
              <a:gd name="adj" fmla="val 80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4800" dirty="0" smtClean="0">
                <a:solidFill>
                  <a:schemeClr val="bg1"/>
                </a:solidFill>
                <a:latin typeface="+mn-ea"/>
              </a:rPr>
              <a:t>IV. SMS </a:t>
            </a:r>
            <a:r>
              <a:rPr lang="ko-KR" altLang="en-US" sz="4800" dirty="0" smtClean="0">
                <a:solidFill>
                  <a:schemeClr val="bg1"/>
                </a:solidFill>
                <a:latin typeface="+mn-ea"/>
              </a:rPr>
              <a:t>청약</a:t>
            </a:r>
            <a:endParaRPr lang="en-US" altLang="ko-KR" sz="4800" dirty="0" smtClean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sz="3200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sz="3200" dirty="0" err="1" smtClean="0">
                <a:solidFill>
                  <a:schemeClr val="bg1"/>
                </a:solidFill>
                <a:latin typeface="+mn-ea"/>
              </a:rPr>
              <a:t>시그니처</a:t>
            </a:r>
            <a:r>
              <a:rPr lang="ko-KR" altLang="en-US" sz="32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  <a:latin typeface="+mn-ea"/>
              </a:rPr>
              <a:t>ETF</a:t>
            </a:r>
            <a:r>
              <a:rPr lang="ko-KR" altLang="en-US" sz="3200" dirty="0" err="1" smtClean="0">
                <a:solidFill>
                  <a:schemeClr val="bg1"/>
                </a:solidFill>
                <a:latin typeface="+mn-ea"/>
              </a:rPr>
              <a:t>변액보험</a:t>
            </a:r>
            <a:r>
              <a:rPr lang="en-US" altLang="ko-KR" sz="3200" dirty="0">
                <a:solidFill>
                  <a:schemeClr val="bg1"/>
                </a:solidFill>
                <a:latin typeface="+mn-ea"/>
              </a:rPr>
              <a:t>)</a:t>
            </a:r>
            <a:endParaRPr lang="ko-KR" altLang="en-US" sz="32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88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1" b="12746"/>
          <a:stretch/>
        </p:blipFill>
        <p:spPr>
          <a:xfrm>
            <a:off x="806594" y="1628800"/>
            <a:ext cx="2757293" cy="4358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3" b="12184"/>
          <a:stretch/>
        </p:blipFill>
        <p:spPr>
          <a:xfrm>
            <a:off x="5477489" y="1628799"/>
            <a:ext cx="2757293" cy="4358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980728"/>
            <a:ext cx="3940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맑은 고딕"/>
                <a:ea typeface="맑은 고딕"/>
              </a:rPr>
              <a:t>※ GMS</a:t>
            </a:r>
            <a:r>
              <a:rPr lang="ko-KR" altLang="en-US" sz="1200" dirty="0" smtClean="0">
                <a:latin typeface="맑은 고딕"/>
                <a:ea typeface="맑은 고딕"/>
              </a:rPr>
              <a:t>를 통한 설계 링크</a:t>
            </a:r>
            <a:r>
              <a:rPr lang="en-US" altLang="ko-KR" sz="1200" dirty="0" smtClean="0">
                <a:latin typeface="맑은 고딕"/>
                <a:ea typeface="맑은 고딕"/>
              </a:rPr>
              <a:t> </a:t>
            </a:r>
            <a:r>
              <a:rPr lang="ko-KR" altLang="en-US" sz="1200" dirty="0" smtClean="0">
                <a:latin typeface="맑은 고딕"/>
                <a:ea typeface="맑은 고딕"/>
              </a:rPr>
              <a:t>발송은 </a:t>
            </a:r>
            <a:r>
              <a:rPr lang="en-US" altLang="ko-KR" sz="1200" dirty="0" smtClean="0">
                <a:latin typeface="맑은 고딕"/>
                <a:ea typeface="맑은 고딕"/>
              </a:rPr>
              <a:t>‘GMS </a:t>
            </a:r>
            <a:r>
              <a:rPr lang="ko-KR" altLang="en-US" sz="1200" dirty="0" smtClean="0">
                <a:latin typeface="맑은 고딕"/>
                <a:ea typeface="맑은 고딕"/>
              </a:rPr>
              <a:t>가이드북</a:t>
            </a:r>
            <a:r>
              <a:rPr lang="en-US" altLang="ko-KR" sz="1200" dirty="0" smtClean="0">
                <a:latin typeface="맑은 고딕"/>
                <a:ea typeface="맑은 고딕"/>
              </a:rPr>
              <a:t>’</a:t>
            </a:r>
            <a:r>
              <a:rPr lang="ko-KR" altLang="en-US" sz="1200" dirty="0" smtClean="0">
                <a:latin typeface="맑은 고딕"/>
                <a:ea typeface="맑은 고딕"/>
              </a:rPr>
              <a:t> 참고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16629" y="6326170"/>
            <a:ext cx="3610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URL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링크를 따라가면 다음과 같은 화면이 나옴</a:t>
            </a:r>
            <a:r>
              <a:rPr lang="en-US" altLang="ko-KR" sz="1200" dirty="0"/>
              <a:t>.</a:t>
            </a:r>
            <a:endParaRPr lang="ko-KR" alt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933680" y="3381554"/>
            <a:ext cx="1272652" cy="39681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886530" y="3833670"/>
            <a:ext cx="580500" cy="396044"/>
          </a:xfrm>
          <a:prstGeom prst="wedgeRoundRectCallout">
            <a:avLst>
              <a:gd name="adj1" fmla="val 51438"/>
              <a:gd name="adj2" fmla="val -83689"/>
              <a:gd name="adj3" fmla="val 16667"/>
            </a:avLst>
          </a:prstGeom>
          <a:solidFill>
            <a:schemeClr val="bg1"/>
          </a:solidFill>
          <a:ln>
            <a:solidFill>
              <a:srgbClr val="00A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</a:rPr>
              <a:t>클릭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394980" y="3268069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56564" y="6326169"/>
            <a:ext cx="2818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동의 및 정보입력 후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인증번호 입력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5580441" y="2309004"/>
            <a:ext cx="251016" cy="296174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568938" y="4022785"/>
            <a:ext cx="2574397" cy="1187569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58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 b="14251"/>
          <a:stretch/>
        </p:blipFill>
        <p:spPr>
          <a:xfrm>
            <a:off x="843122" y="1412776"/>
            <a:ext cx="2757293" cy="429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32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설계 내역 확인 후 다음 클릭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포트폴리오 </a:t>
            </a:r>
            <a:r>
              <a:rPr lang="en-US" altLang="ko-KR" sz="1200" dirty="0" smtClean="0"/>
              <a:t>(or </a:t>
            </a:r>
            <a:r>
              <a:rPr lang="ko-KR" altLang="en-US" sz="1200" dirty="0" smtClean="0"/>
              <a:t>펀드선택 내용</a:t>
            </a:r>
            <a:r>
              <a:rPr lang="en-US" altLang="ko-KR" sz="1200" dirty="0" smtClean="0"/>
              <a:t>) </a:t>
            </a:r>
            <a:r>
              <a:rPr lang="ko-KR" altLang="en-US" sz="1200" dirty="0" smtClean="0"/>
              <a:t>확인 후</a:t>
            </a:r>
            <a:endParaRPr lang="en-US" altLang="ko-KR" sz="1200" dirty="0"/>
          </a:p>
          <a:p>
            <a:r>
              <a:rPr lang="ko-KR" altLang="en-US" sz="1200" dirty="0" smtClean="0"/>
              <a:t>   다음 클릭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6848511" y="3479957"/>
            <a:ext cx="1272652" cy="39681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3" b="20927"/>
          <a:stretch/>
        </p:blipFill>
        <p:spPr>
          <a:xfrm>
            <a:off x="5487117" y="1412776"/>
            <a:ext cx="2757293" cy="429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직사각형 11"/>
          <p:cNvSpPr/>
          <p:nvPr/>
        </p:nvSpPr>
        <p:spPr>
          <a:xfrm>
            <a:off x="6861687" y="5219846"/>
            <a:ext cx="1247143" cy="413202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229816" y="5331424"/>
            <a:ext cx="1247143" cy="413202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25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 b="20416"/>
          <a:stretch/>
        </p:blipFill>
        <p:spPr>
          <a:xfrm>
            <a:off x="5559123" y="1412776"/>
            <a:ext cx="2757293" cy="429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" b="20622"/>
          <a:stretch/>
        </p:blipFill>
        <p:spPr>
          <a:xfrm>
            <a:off x="878603" y="1412776"/>
            <a:ext cx="2757293" cy="429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78603" y="6110144"/>
            <a:ext cx="2114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수익자 확인 후 다음 클릭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2239997" y="3414645"/>
            <a:ext cx="1272652" cy="39681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558783" y="6110146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‘</a:t>
            </a:r>
            <a:r>
              <a:rPr lang="ko-KR" altLang="en-US" sz="1200" dirty="0" smtClean="0"/>
              <a:t>예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5821520" y="4012208"/>
            <a:ext cx="1116250" cy="39681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0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9592" y="6110146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‘</a:t>
            </a:r>
            <a:r>
              <a:rPr lang="ko-KR" altLang="en-US" sz="1200" dirty="0" smtClean="0"/>
              <a:t>동의하기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" b="14540"/>
          <a:stretch/>
        </p:blipFill>
        <p:spPr>
          <a:xfrm>
            <a:off x="899592" y="1224951"/>
            <a:ext cx="2757293" cy="466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직사각형 22"/>
          <p:cNvSpPr/>
          <p:nvPr/>
        </p:nvSpPr>
        <p:spPr>
          <a:xfrm>
            <a:off x="2735111" y="3320251"/>
            <a:ext cx="734436" cy="365184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사각형 설명선 23"/>
          <p:cNvSpPr/>
          <p:nvPr/>
        </p:nvSpPr>
        <p:spPr>
          <a:xfrm>
            <a:off x="2313283" y="3746317"/>
            <a:ext cx="580500" cy="396044"/>
          </a:xfrm>
          <a:prstGeom prst="wedgeRoundRectCallout">
            <a:avLst>
              <a:gd name="adj1" fmla="val 51438"/>
              <a:gd name="adj2" fmla="val -83689"/>
              <a:gd name="adj3" fmla="val 16667"/>
            </a:avLst>
          </a:prstGeom>
          <a:solidFill>
            <a:schemeClr val="bg1"/>
          </a:solidFill>
          <a:ln>
            <a:solidFill>
              <a:srgbClr val="00A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클릭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9" b="10370"/>
          <a:stretch/>
        </p:blipFill>
        <p:spPr>
          <a:xfrm>
            <a:off x="5415107" y="1224951"/>
            <a:ext cx="2757293" cy="466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5415109" y="6110146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‘</a:t>
            </a:r>
            <a:r>
              <a:rPr lang="ko-KR" altLang="en-US" sz="1200" dirty="0" smtClean="0"/>
              <a:t>전체동의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 후 다음 버튼</a:t>
            </a:r>
            <a:endParaRPr lang="ko-KR" altLang="en-US" sz="1200" dirty="0"/>
          </a:p>
        </p:txBody>
      </p:sp>
      <p:sp>
        <p:nvSpPr>
          <p:cNvPr id="27" name="직사각형 26"/>
          <p:cNvSpPr/>
          <p:nvPr/>
        </p:nvSpPr>
        <p:spPr>
          <a:xfrm>
            <a:off x="5651967" y="2286000"/>
            <a:ext cx="196722" cy="224287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6201182" y="5198853"/>
            <a:ext cx="1200262" cy="399690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0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7" b="10642"/>
          <a:stretch/>
        </p:blipFill>
        <p:spPr>
          <a:xfrm>
            <a:off x="899592" y="1224951"/>
            <a:ext cx="2757293" cy="466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99594" y="6110146"/>
            <a:ext cx="22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박스 체크 및 확인버튼 클릭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1156481" y="2671313"/>
            <a:ext cx="182345" cy="503208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686733" y="3366382"/>
            <a:ext cx="1200262" cy="399690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" b="14652"/>
          <a:stretch/>
        </p:blipFill>
        <p:spPr>
          <a:xfrm>
            <a:off x="5487115" y="1224951"/>
            <a:ext cx="2757293" cy="4666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5487115" y="6110146"/>
            <a:ext cx="2268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동의완료 확인 후 다음 클릭</a:t>
            </a:r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6845753" y="4159888"/>
            <a:ext cx="1272652" cy="39681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11" y="3114411"/>
            <a:ext cx="409864" cy="3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0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8" b="6111"/>
          <a:stretch/>
        </p:blipFill>
        <p:spPr>
          <a:xfrm>
            <a:off x="899592" y="1224949"/>
            <a:ext cx="2757293" cy="466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6110144"/>
            <a:ext cx="2576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err="1" smtClean="0"/>
              <a:t>최근병력고지</a:t>
            </a:r>
            <a:r>
              <a:rPr lang="ko-KR" altLang="en-US" sz="1200" dirty="0" smtClean="0"/>
              <a:t> 후 다음 버튼 클릭</a:t>
            </a:r>
            <a:endParaRPr lang="ko-KR" altLang="en-US" sz="1200" dirty="0"/>
          </a:p>
        </p:txBody>
      </p:sp>
      <p:sp>
        <p:nvSpPr>
          <p:cNvPr id="7" name="직사각형 6"/>
          <p:cNvSpPr/>
          <p:nvPr/>
        </p:nvSpPr>
        <p:spPr>
          <a:xfrm>
            <a:off x="2260986" y="5196544"/>
            <a:ext cx="1272652" cy="39681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9" b="14621"/>
          <a:stretch/>
        </p:blipFill>
        <p:spPr>
          <a:xfrm>
            <a:off x="5487115" y="1224949"/>
            <a:ext cx="2757293" cy="466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487115" y="6110146"/>
            <a:ext cx="2576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과거병력고지 </a:t>
            </a:r>
            <a:r>
              <a:rPr lang="ko-KR" altLang="en-US" sz="1200" dirty="0"/>
              <a:t>후 다음 버튼 클릭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6880848" y="4995924"/>
            <a:ext cx="1200262" cy="399690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8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8133"/>
          <a:stretch/>
        </p:blipFill>
        <p:spPr>
          <a:xfrm>
            <a:off x="899592" y="1224949"/>
            <a:ext cx="2757293" cy="466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01616" y="6110146"/>
            <a:ext cx="303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몸무게 입력 후 </a:t>
            </a:r>
            <a:r>
              <a:rPr lang="en-US" altLang="ko-KR" sz="1200" dirty="0" smtClean="0"/>
              <a:t>‘EDD</a:t>
            </a:r>
            <a:r>
              <a:rPr lang="ko-KR" altLang="en-US" sz="1200" dirty="0" smtClean="0"/>
              <a:t>정보입력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en-US" altLang="ko-KR" sz="1200" dirty="0" smtClean="0"/>
          </a:p>
          <a:p>
            <a:r>
              <a:rPr lang="en-US" altLang="ko-KR" sz="1200" dirty="0" smtClean="0"/>
              <a:t>   (EDD = </a:t>
            </a:r>
            <a:r>
              <a:rPr lang="ko-KR" altLang="en-US" sz="1200" dirty="0" smtClean="0"/>
              <a:t>자금원천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sp>
        <p:nvSpPr>
          <p:cNvPr id="7" name="직사각형 6"/>
          <p:cNvSpPr/>
          <p:nvPr/>
        </p:nvSpPr>
        <p:spPr>
          <a:xfrm>
            <a:off x="998642" y="4819437"/>
            <a:ext cx="2541942" cy="960261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6960"/>
          <a:stretch/>
        </p:blipFill>
        <p:spPr>
          <a:xfrm>
            <a:off x="5364088" y="1224949"/>
            <a:ext cx="2757293" cy="466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64089" y="6110146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EDD </a:t>
            </a:r>
            <a:r>
              <a:rPr lang="ko-KR" altLang="en-US" sz="1200" dirty="0" smtClean="0"/>
              <a:t>정보입력</a:t>
            </a:r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6460411" y="1866534"/>
            <a:ext cx="177537" cy="3754660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0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 b="19601"/>
          <a:stretch/>
        </p:blipFill>
        <p:spPr>
          <a:xfrm>
            <a:off x="5487117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" b="20137"/>
          <a:stretch/>
        </p:blipFill>
        <p:spPr>
          <a:xfrm>
            <a:off x="843124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납세의무 확인 후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다음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결제정보 입력 및 계좌인증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2201762" y="3476445"/>
            <a:ext cx="1272652" cy="39681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597730" y="2122100"/>
            <a:ext cx="2580060" cy="1544130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956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5" b="6464"/>
          <a:stretch/>
        </p:blipFill>
        <p:spPr>
          <a:xfrm>
            <a:off x="5487115" y="1224949"/>
            <a:ext cx="2757293" cy="466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 b="6960"/>
          <a:stretch/>
        </p:blipFill>
        <p:spPr>
          <a:xfrm>
            <a:off x="843128" y="1224949"/>
            <a:ext cx="2757293" cy="466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9" y="6110146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EDD </a:t>
            </a:r>
            <a:r>
              <a:rPr lang="ko-KR" altLang="en-US" sz="1200" dirty="0" smtClean="0"/>
              <a:t>정보입력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1" y="6110146"/>
            <a:ext cx="3037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스크롤 내리고 확인버튼 클릭</a:t>
            </a:r>
            <a:endParaRPr lang="ko-KR" altLang="en-US" sz="1200" dirty="0"/>
          </a:p>
        </p:txBody>
      </p:sp>
      <p:sp>
        <p:nvSpPr>
          <p:cNvPr id="16" name="직사각형 15"/>
          <p:cNvSpPr/>
          <p:nvPr/>
        </p:nvSpPr>
        <p:spPr>
          <a:xfrm>
            <a:off x="6279447" y="5076558"/>
            <a:ext cx="1185834" cy="40724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939451" y="1866534"/>
            <a:ext cx="177537" cy="3754660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2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" b="20665"/>
          <a:stretch/>
        </p:blipFill>
        <p:spPr>
          <a:xfrm>
            <a:off x="843124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19754"/>
          <a:stretch/>
        </p:blipFill>
        <p:spPr>
          <a:xfrm>
            <a:off x="5487117" y="1412775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인증완료 확인 후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다음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‘</a:t>
            </a:r>
            <a:r>
              <a:rPr lang="ko-KR" altLang="en-US" sz="1200" dirty="0" smtClean="0"/>
              <a:t>동의하기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2199581" y="4074801"/>
            <a:ext cx="1272652" cy="39681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319374" y="2953455"/>
            <a:ext cx="739951" cy="336048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69" y="2734798"/>
            <a:ext cx="409864" cy="3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" b="19188"/>
          <a:stretch/>
        </p:blipFill>
        <p:spPr>
          <a:xfrm>
            <a:off x="843121" y="1412775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b="19482"/>
          <a:stretch/>
        </p:blipFill>
        <p:spPr>
          <a:xfrm>
            <a:off x="5487115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전체동의 체크 후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다음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‘</a:t>
            </a:r>
            <a:r>
              <a:rPr lang="ko-KR" altLang="en-US" sz="1200" dirty="0" smtClean="0"/>
              <a:t>예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체크 후 다음 클릭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1095400" y="2409177"/>
            <a:ext cx="189936" cy="204627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786201" y="3228521"/>
            <a:ext cx="441984" cy="25523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0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19449"/>
          <a:stretch/>
        </p:blipFill>
        <p:spPr>
          <a:xfrm>
            <a:off x="5487117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b="19482"/>
          <a:stretch/>
        </p:blipFill>
        <p:spPr>
          <a:xfrm>
            <a:off x="843123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모두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예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체크 후 다음 클릭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‘</a:t>
            </a:r>
            <a:r>
              <a:rPr lang="ko-KR" altLang="en-US" sz="1200" dirty="0" smtClean="0"/>
              <a:t>예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체크 후 다음 클릭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1190368" y="3252159"/>
            <a:ext cx="353760" cy="231598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812128" y="3852422"/>
            <a:ext cx="401804" cy="232032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90368" y="4831656"/>
            <a:ext cx="353760" cy="231598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4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1" b="20849"/>
          <a:stretch/>
        </p:blipFill>
        <p:spPr>
          <a:xfrm>
            <a:off x="5490294" y="1412776"/>
            <a:ext cx="2757293" cy="429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1390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다른 과정 동일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57200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2977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금융정보 제공 동의 양식 추가</a:t>
            </a:r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변액만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9196"/>
          <a:stretch/>
        </p:blipFill>
        <p:spPr>
          <a:xfrm>
            <a:off x="313986" y="1314800"/>
            <a:ext cx="2757293" cy="323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" b="40333"/>
          <a:stretch/>
        </p:blipFill>
        <p:spPr>
          <a:xfrm>
            <a:off x="843120" y="1752303"/>
            <a:ext cx="2757293" cy="3234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34201"/>
          <a:stretch/>
        </p:blipFill>
        <p:spPr>
          <a:xfrm>
            <a:off x="1403648" y="2236925"/>
            <a:ext cx="2757293" cy="3513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7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9" b="13770"/>
          <a:stretch/>
        </p:blipFill>
        <p:spPr>
          <a:xfrm>
            <a:off x="5487117" y="1556792"/>
            <a:ext cx="2757293" cy="429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b="20814"/>
          <a:stretch/>
        </p:blipFill>
        <p:spPr>
          <a:xfrm>
            <a:off x="843120" y="1556792"/>
            <a:ext cx="2757293" cy="4297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258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‘</a:t>
            </a:r>
            <a:r>
              <a:rPr lang="ko-KR" altLang="en-US" sz="1200" dirty="0" err="1" smtClean="0"/>
              <a:t>해당없음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r>
              <a:rPr lang="en-US" altLang="ko-KR" sz="1200" dirty="0" smtClean="0"/>
              <a:t>, </a:t>
            </a:r>
          </a:p>
          <a:p>
            <a:r>
              <a:rPr lang="ko-KR" altLang="en-US" sz="1200" dirty="0" smtClean="0"/>
              <a:t>   안내박스 체크 후 다음 버튼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23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동의 클릭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전체동의 체크 후</a:t>
            </a:r>
            <a:endParaRPr lang="en-US" altLang="ko-KR" sz="1200" dirty="0" smtClean="0"/>
          </a:p>
          <a:p>
            <a:r>
              <a:rPr lang="ko-KR" altLang="en-US" sz="1200" dirty="0" smtClean="0"/>
              <a:t>   다음 버튼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5845510" y="2527551"/>
            <a:ext cx="446056" cy="223992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92472" y="3344416"/>
            <a:ext cx="601822" cy="224287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098364" y="3908963"/>
            <a:ext cx="181166" cy="185361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736500" y="3362624"/>
            <a:ext cx="181166" cy="185361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4572000" y="1556792"/>
            <a:ext cx="0" cy="4392488"/>
          </a:xfrm>
          <a:prstGeom prst="line">
            <a:avLst/>
          </a:prstGeom>
          <a:ln w="12700">
            <a:solidFill>
              <a:srgbClr val="00A76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0986" y="1124744"/>
            <a:ext cx="854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smtClean="0">
                <a:latin typeface="맑은 고딕"/>
                <a:ea typeface="맑은 고딕"/>
              </a:rPr>
              <a:t>▶ 일반인</a:t>
            </a:r>
            <a:endParaRPr lang="ko-KR" altLang="en-US" sz="1200"/>
          </a:p>
        </p:txBody>
      </p:sp>
      <p:sp>
        <p:nvSpPr>
          <p:cNvPr id="18" name="TextBox 17"/>
          <p:cNvSpPr txBox="1"/>
          <p:nvPr/>
        </p:nvSpPr>
        <p:spPr>
          <a:xfrm>
            <a:off x="5374979" y="1124744"/>
            <a:ext cx="2783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 smtClean="0">
                <a:latin typeface="맑은 고딕"/>
                <a:ea typeface="맑은 고딕"/>
              </a:rPr>
              <a:t>▶ </a:t>
            </a:r>
            <a:r>
              <a:rPr lang="en-US" altLang="ko-KR" sz="1200" dirty="0" smtClean="0">
                <a:latin typeface="맑은 고딕"/>
                <a:ea typeface="맑은 고딕"/>
              </a:rPr>
              <a:t>65</a:t>
            </a:r>
            <a:r>
              <a:rPr lang="ko-KR" altLang="en-US" sz="1200" dirty="0" smtClean="0">
                <a:latin typeface="맑은 고딕"/>
                <a:ea typeface="맑은 고딕"/>
              </a:rPr>
              <a:t>세 이상</a:t>
            </a:r>
            <a:r>
              <a:rPr lang="en-US" altLang="ko-KR" sz="1200" dirty="0" smtClean="0">
                <a:latin typeface="맑은 고딕"/>
                <a:ea typeface="맑은 고딕"/>
              </a:rPr>
              <a:t>, </a:t>
            </a:r>
            <a:r>
              <a:rPr lang="ko-KR" altLang="en-US" sz="1200" dirty="0" smtClean="0">
                <a:latin typeface="맑은 고딕"/>
                <a:ea typeface="맑은 고딕"/>
              </a:rPr>
              <a:t>은퇴자</a:t>
            </a:r>
            <a:r>
              <a:rPr lang="en-US" altLang="ko-KR" sz="1200" dirty="0" smtClean="0">
                <a:latin typeface="맑은 고딕"/>
                <a:ea typeface="맑은 고딕"/>
              </a:rPr>
              <a:t>, </a:t>
            </a:r>
            <a:r>
              <a:rPr lang="ko-KR" altLang="en-US" sz="1200" dirty="0" smtClean="0">
                <a:latin typeface="맑은 고딕"/>
                <a:ea typeface="맑은 고딕"/>
              </a:rPr>
              <a:t>주부</a:t>
            </a:r>
            <a:r>
              <a:rPr lang="en-US" altLang="ko-KR" sz="1200" dirty="0" smtClean="0">
                <a:latin typeface="맑은 고딕"/>
                <a:ea typeface="맑은 고딕"/>
              </a:rPr>
              <a:t>, </a:t>
            </a:r>
            <a:r>
              <a:rPr lang="ko-KR" altLang="en-US" sz="1200" dirty="0" smtClean="0">
                <a:latin typeface="맑은 고딕"/>
                <a:ea typeface="맑은 고딕"/>
              </a:rPr>
              <a:t>장애인 등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943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20065"/>
          <a:stretch/>
        </p:blipFill>
        <p:spPr>
          <a:xfrm>
            <a:off x="5487116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b="19106"/>
          <a:stretch/>
        </p:blipFill>
        <p:spPr>
          <a:xfrm>
            <a:off x="980989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114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팝업이 뜨면 서명 후 저장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2076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순서대로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확인하기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5649651" y="4005064"/>
            <a:ext cx="2450741" cy="333814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2922582" y="2827958"/>
            <a:ext cx="580500" cy="396044"/>
          </a:xfrm>
          <a:prstGeom prst="wedgeRoundRectCallout">
            <a:avLst>
              <a:gd name="adj1" fmla="val -112025"/>
              <a:gd name="adj2" fmla="val 57891"/>
              <a:gd name="adj3" fmla="val 16667"/>
            </a:avLst>
          </a:prstGeom>
          <a:solidFill>
            <a:schemeClr val="bg1"/>
          </a:solidFill>
          <a:ln>
            <a:solidFill>
              <a:srgbClr val="00A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서</a:t>
            </a:r>
            <a:r>
              <a:rPr lang="ko-KR" altLang="en-US" sz="1400" dirty="0">
                <a:solidFill>
                  <a:schemeClr val="tx1"/>
                </a:solidFill>
              </a:rPr>
              <a:t>명</a:t>
            </a:r>
          </a:p>
        </p:txBody>
      </p:sp>
      <p:sp>
        <p:nvSpPr>
          <p:cNvPr id="16" name="오른쪽 화살표 15"/>
          <p:cNvSpPr/>
          <p:nvPr/>
        </p:nvSpPr>
        <p:spPr>
          <a:xfrm>
            <a:off x="5649649" y="4232663"/>
            <a:ext cx="2666765" cy="261547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330334" y="3870327"/>
            <a:ext cx="710892" cy="333814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11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b="20489"/>
          <a:stretch/>
        </p:blipFill>
        <p:spPr>
          <a:xfrm>
            <a:off x="5487117" y="1412776"/>
            <a:ext cx="3033022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b="13666"/>
          <a:stretch/>
        </p:blipFill>
        <p:spPr>
          <a:xfrm>
            <a:off x="843124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675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보험약관은 핸드폰에 다운로드 됨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청약서 클릭 시 팝업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화살표 버튼으로 이동</a:t>
            </a:r>
            <a:endParaRPr lang="en-US" altLang="ko-KR" sz="1200" dirty="0" smtClean="0"/>
          </a:p>
          <a:p>
            <a:r>
              <a:rPr lang="ko-KR" altLang="en-US" sz="1200" dirty="0" smtClean="0"/>
              <a:t>   다운로드도 가능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1833310" y="4013482"/>
            <a:ext cx="1586561" cy="333814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4958826" y="1700808"/>
            <a:ext cx="580500" cy="396044"/>
          </a:xfrm>
          <a:prstGeom prst="wedgeRoundRectCallout">
            <a:avLst>
              <a:gd name="adj1" fmla="val 69271"/>
              <a:gd name="adj2" fmla="val 49178"/>
              <a:gd name="adj3" fmla="val 16667"/>
            </a:avLst>
          </a:prstGeom>
          <a:solidFill>
            <a:schemeClr val="bg1"/>
          </a:solidFill>
          <a:ln>
            <a:solidFill>
              <a:srgbClr val="00A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다운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7452320" y="1485033"/>
            <a:ext cx="580500" cy="396044"/>
          </a:xfrm>
          <a:prstGeom prst="wedgeRoundRectCallout">
            <a:avLst>
              <a:gd name="adj1" fmla="val 17260"/>
              <a:gd name="adj2" fmla="val 90563"/>
              <a:gd name="adj3" fmla="val 16667"/>
            </a:avLst>
          </a:prstGeom>
          <a:solidFill>
            <a:schemeClr val="bg1"/>
          </a:solidFill>
          <a:ln>
            <a:solidFill>
              <a:srgbClr val="00A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이동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19449"/>
          <a:stretch/>
        </p:blipFill>
        <p:spPr>
          <a:xfrm>
            <a:off x="5487117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" b="19521"/>
          <a:stretch/>
        </p:blipFill>
        <p:spPr>
          <a:xfrm>
            <a:off x="980989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상품설명서 화면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31918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전체 완료 후 가입 버튼 누르면 청약완료</a:t>
            </a:r>
            <a:r>
              <a:rPr lang="en-US" altLang="ko-KR" sz="1200" dirty="0" smtClean="0"/>
              <a:t>!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6850153" y="5136233"/>
            <a:ext cx="1275930" cy="40192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7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" b="19601"/>
          <a:stretch/>
        </p:blipFill>
        <p:spPr>
          <a:xfrm>
            <a:off x="5487117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9" b="20137"/>
          <a:stretch/>
        </p:blipFill>
        <p:spPr>
          <a:xfrm>
            <a:off x="843124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납세의무 확인 후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다음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결제정보 입력 및 계좌인증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2201762" y="3476445"/>
            <a:ext cx="1272652" cy="39681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597730" y="2122100"/>
            <a:ext cx="2580060" cy="1544130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6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" b="20665"/>
          <a:stretch/>
        </p:blipFill>
        <p:spPr>
          <a:xfrm>
            <a:off x="843124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b="19754"/>
          <a:stretch/>
        </p:blipFill>
        <p:spPr>
          <a:xfrm>
            <a:off x="5487117" y="1412775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인증완료 확인 후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다음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‘</a:t>
            </a:r>
            <a:r>
              <a:rPr lang="ko-KR" altLang="en-US" sz="1200" dirty="0" smtClean="0"/>
              <a:t>동의하기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2199581" y="4074801"/>
            <a:ext cx="1272652" cy="39681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319374" y="2953455"/>
            <a:ext cx="739951" cy="336048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69" y="2734798"/>
            <a:ext cx="409864" cy="3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1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b="19482"/>
          <a:stretch/>
        </p:blipFill>
        <p:spPr>
          <a:xfrm>
            <a:off x="5487115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6" b="19281"/>
          <a:stretch/>
        </p:blipFill>
        <p:spPr>
          <a:xfrm>
            <a:off x="843124" y="1412775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전체동의 체크 후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다음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‘</a:t>
            </a:r>
            <a:r>
              <a:rPr lang="ko-KR" altLang="en-US" sz="1200" dirty="0" smtClean="0"/>
              <a:t>예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체크 후 다음 클릭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1095400" y="2409177"/>
            <a:ext cx="189936" cy="204627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786201" y="3228521"/>
            <a:ext cx="441984" cy="255235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63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19449"/>
          <a:stretch/>
        </p:blipFill>
        <p:spPr>
          <a:xfrm>
            <a:off x="5487117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4" b="19482"/>
          <a:stretch/>
        </p:blipFill>
        <p:spPr>
          <a:xfrm>
            <a:off x="843123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239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모두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예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체크 후 다음 클릭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200" dirty="0" smtClean="0"/>
              <a:t>‘</a:t>
            </a:r>
            <a:r>
              <a:rPr lang="ko-KR" altLang="en-US" sz="1200" dirty="0" smtClean="0"/>
              <a:t>예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체크 후 다음 클릭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1190368" y="3252159"/>
            <a:ext cx="353760" cy="231598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812128" y="3852422"/>
            <a:ext cx="401804" cy="232032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190368" y="4831656"/>
            <a:ext cx="353760" cy="231598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790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 b="19720"/>
          <a:stretch/>
        </p:blipFill>
        <p:spPr>
          <a:xfrm>
            <a:off x="5487117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19449"/>
          <a:stretch/>
        </p:blipFill>
        <p:spPr>
          <a:xfrm>
            <a:off x="843124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/>
              <a:t>전체동의 체크 후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확인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클릭</a:t>
            </a:r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2121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동의완료 확인 후 </a:t>
            </a:r>
            <a:endParaRPr lang="en-US" altLang="ko-KR" sz="1200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‘</a:t>
            </a:r>
            <a:r>
              <a:rPr lang="ko-KR" altLang="en-US" sz="1200" dirty="0" smtClean="0"/>
              <a:t>청약 서류 확인하기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1064139" y="2412262"/>
            <a:ext cx="241623" cy="231598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572878" y="3645024"/>
            <a:ext cx="1216111" cy="333814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713296"/>
            <a:ext cx="409864" cy="35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9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" b="19106"/>
          <a:stretch/>
        </p:blipFill>
        <p:spPr>
          <a:xfrm>
            <a:off x="843123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20065"/>
          <a:stretch/>
        </p:blipFill>
        <p:spPr>
          <a:xfrm>
            <a:off x="5487116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2076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순서대로 </a:t>
            </a:r>
            <a:r>
              <a:rPr lang="en-US" altLang="ko-KR" sz="1200" dirty="0" smtClean="0"/>
              <a:t>‘</a:t>
            </a:r>
            <a:r>
              <a:rPr lang="ko-KR" altLang="en-US" sz="1200" dirty="0" smtClean="0"/>
              <a:t>확인하기</a:t>
            </a:r>
            <a:r>
              <a:rPr lang="en-US" altLang="ko-KR" sz="1200" dirty="0" smtClean="0"/>
              <a:t>’</a:t>
            </a:r>
            <a:r>
              <a:rPr lang="ko-KR" altLang="en-US" sz="1200" dirty="0" smtClean="0"/>
              <a:t> 클릭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5649651" y="4005064"/>
            <a:ext cx="2450741" cy="333814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5649649" y="4232663"/>
            <a:ext cx="2666765" cy="261547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843124" y="6110146"/>
            <a:ext cx="21146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팝업이 뜨면 서명 후 저장</a:t>
            </a:r>
            <a:endParaRPr lang="ko-KR" altLang="en-US" sz="1200" dirty="0"/>
          </a:p>
        </p:txBody>
      </p:sp>
      <p:sp>
        <p:nvSpPr>
          <p:cNvPr id="18" name="모서리가 둥근 사각형 설명선 17"/>
          <p:cNvSpPr/>
          <p:nvPr/>
        </p:nvSpPr>
        <p:spPr>
          <a:xfrm>
            <a:off x="2922582" y="2827958"/>
            <a:ext cx="580500" cy="396044"/>
          </a:xfrm>
          <a:prstGeom prst="wedgeRoundRectCallout">
            <a:avLst>
              <a:gd name="adj1" fmla="val -112025"/>
              <a:gd name="adj2" fmla="val 57891"/>
              <a:gd name="adj3" fmla="val 16667"/>
            </a:avLst>
          </a:prstGeom>
          <a:solidFill>
            <a:schemeClr val="bg1"/>
          </a:solidFill>
          <a:ln>
            <a:solidFill>
              <a:srgbClr val="00A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서</a:t>
            </a:r>
            <a:r>
              <a:rPr lang="ko-KR" altLang="en-US" sz="1400" dirty="0">
                <a:solidFill>
                  <a:schemeClr val="tx1"/>
                </a:solidFill>
              </a:rPr>
              <a:t>명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212116" y="3870327"/>
            <a:ext cx="710892" cy="333814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2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4" b="20489"/>
          <a:stretch/>
        </p:blipFill>
        <p:spPr>
          <a:xfrm>
            <a:off x="5487117" y="1412776"/>
            <a:ext cx="3033022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1" b="13666"/>
          <a:stretch/>
        </p:blipFill>
        <p:spPr>
          <a:xfrm>
            <a:off x="843124" y="1412776"/>
            <a:ext cx="2757293" cy="4349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79512" y="159023"/>
            <a:ext cx="597666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 smtClean="0">
                <a:latin typeface="+mn-ea"/>
              </a:rPr>
              <a:t>SMS </a:t>
            </a:r>
            <a:r>
              <a:rPr lang="ko-KR" altLang="en-US" sz="2400" dirty="0" smtClean="0">
                <a:latin typeface="+mn-ea"/>
              </a:rPr>
              <a:t>청약하기</a:t>
            </a:r>
            <a:endParaRPr lang="ko-KR" altLang="en-US" sz="2400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124" y="6110146"/>
            <a:ext cx="26757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보험약관은 핸드폰에 다운로드 됨</a:t>
            </a:r>
            <a:endParaRPr lang="ko-KR" altLang="en-US" sz="1200" dirty="0"/>
          </a:p>
        </p:txBody>
      </p:sp>
      <p:sp>
        <p:nvSpPr>
          <p:cNvPr id="4" name="오른쪽 화살표 3"/>
          <p:cNvSpPr/>
          <p:nvPr/>
        </p:nvSpPr>
        <p:spPr>
          <a:xfrm>
            <a:off x="4394980" y="3052045"/>
            <a:ext cx="360040" cy="1080120"/>
          </a:xfrm>
          <a:prstGeom prst="rightArrow">
            <a:avLst/>
          </a:prstGeom>
          <a:solidFill>
            <a:srgbClr val="00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487117" y="6110144"/>
            <a:ext cx="3334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200" dirty="0" smtClean="0"/>
              <a:t>청약서 클릭 시 팝업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화살표 버튼으로 이동</a:t>
            </a:r>
            <a:endParaRPr lang="en-US" altLang="ko-KR" sz="1200" dirty="0" smtClean="0"/>
          </a:p>
          <a:p>
            <a:r>
              <a:rPr lang="ko-KR" altLang="en-US" sz="1200" dirty="0" smtClean="0"/>
              <a:t>   다운로드도 가능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1833310" y="4013482"/>
            <a:ext cx="1586561" cy="333814"/>
          </a:xfrm>
          <a:prstGeom prst="rect">
            <a:avLst/>
          </a:prstGeom>
          <a:noFill/>
          <a:ln w="38100">
            <a:solidFill>
              <a:srgbClr val="00A7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사각형 설명선 13"/>
          <p:cNvSpPr/>
          <p:nvPr/>
        </p:nvSpPr>
        <p:spPr>
          <a:xfrm>
            <a:off x="4958826" y="1700808"/>
            <a:ext cx="580500" cy="396044"/>
          </a:xfrm>
          <a:prstGeom prst="wedgeRoundRectCallout">
            <a:avLst>
              <a:gd name="adj1" fmla="val 69271"/>
              <a:gd name="adj2" fmla="val 49178"/>
              <a:gd name="adj3" fmla="val 16667"/>
            </a:avLst>
          </a:prstGeom>
          <a:solidFill>
            <a:schemeClr val="bg1"/>
          </a:solidFill>
          <a:ln>
            <a:solidFill>
              <a:srgbClr val="00A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다운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7452320" y="1485033"/>
            <a:ext cx="580500" cy="396044"/>
          </a:xfrm>
          <a:prstGeom prst="wedgeRoundRectCallout">
            <a:avLst>
              <a:gd name="adj1" fmla="val 17260"/>
              <a:gd name="adj2" fmla="val 90563"/>
              <a:gd name="adj3" fmla="val 16667"/>
            </a:avLst>
          </a:prstGeom>
          <a:solidFill>
            <a:schemeClr val="bg1"/>
          </a:solidFill>
          <a:ln>
            <a:solidFill>
              <a:srgbClr val="00A7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이동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31559</TotalTime>
  <Words>431</Words>
  <Application>Microsoft Office PowerPoint</Application>
  <PresentationFormat>화면 슬라이드 쇼(4:3)</PresentationFormat>
  <Paragraphs>99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BNP Paribas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Jae Hak LEE</dc:creator>
  <cp:lastModifiedBy>Jae Hak LEE</cp:lastModifiedBy>
  <cp:revision>698</cp:revision>
  <cp:lastPrinted>2018-08-09T09:53:46Z</cp:lastPrinted>
  <dcterms:created xsi:type="dcterms:W3CDTF">2018-08-01T04:22:02Z</dcterms:created>
  <dcterms:modified xsi:type="dcterms:W3CDTF">2019-08-02T02:04:58Z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6a8c721d-f158-472e-b838-1c516771a028</vt:lpwstr>
  </property>
</Properties>
</file>